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9"/>
  </p:notesMasterIdLst>
  <p:sldIdLst>
    <p:sldId id="281" r:id="rId6"/>
    <p:sldId id="278" r:id="rId7"/>
    <p:sldId id="257" r:id="rId8"/>
    <p:sldId id="259" r:id="rId9"/>
    <p:sldId id="279" r:id="rId10"/>
    <p:sldId id="260" r:id="rId11"/>
    <p:sldId id="263" r:id="rId12"/>
    <p:sldId id="280" r:id="rId13"/>
    <p:sldId id="273" r:id="rId14"/>
    <p:sldId id="276" r:id="rId15"/>
    <p:sldId id="271" r:id="rId16"/>
    <p:sldId id="275"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94660"/>
  </p:normalViewPr>
  <p:slideViewPr>
    <p:cSldViewPr>
      <p:cViewPr varScale="1">
        <p:scale>
          <a:sx n="149" d="100"/>
          <a:sy n="149" d="100"/>
        </p:scale>
        <p:origin x="298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CEDB4D-0AA0-4AB1-8314-363590B73539}" type="datetimeFigureOut">
              <a:rPr lang="en-US" smtClean="0"/>
              <a:t>12/8/2025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C1ADCF-32D8-418E-BB9E-77375191B9AF}" type="slidenum">
              <a:rPr lang="en-US" smtClean="0"/>
              <a:t>‹#›</a:t>
            </a:fld>
            <a:endParaRPr lang="en-US"/>
          </a:p>
        </p:txBody>
      </p:sp>
    </p:spTree>
    <p:extLst>
      <p:ext uri="{BB962C8B-B14F-4D97-AF65-F5344CB8AC3E}">
        <p14:creationId xmlns:p14="http://schemas.microsoft.com/office/powerpoint/2010/main" val="1354885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Time Required: 30 min</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572262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a:ea typeface="Tahoma"/>
                <a:cs typeface="Tahoma"/>
              </a:rPr>
              <a:t>ANSWERS:</a:t>
            </a: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b="0">
                <a:latin typeface="Tahoma"/>
                <a:ea typeface="Tahoma"/>
                <a:cs typeface="Tahoma"/>
              </a:rPr>
              <a:t>1.</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atin typeface="Tahoma"/>
                <a:ea typeface="Tahoma"/>
                <a:cs typeface="Tahoma"/>
              </a:rPr>
              <a:t>Document was filed erroneously,</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atin typeface="Tahoma"/>
                <a:ea typeface="Tahoma"/>
                <a:cs typeface="Tahoma"/>
              </a:rPr>
              <a:t>Correction is mandated by regulation, </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atin typeface="Tahoma"/>
                <a:ea typeface="Tahoma"/>
                <a:cs typeface="Tahoma"/>
              </a:rPr>
              <a:t>It is apparent on the document that a clerical error was made​</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atin typeface="Tahoma"/>
                <a:ea typeface="Tahoma"/>
                <a:cs typeface="Tahoma"/>
              </a:rPr>
              <a:t>If a document is not legible</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a:latin typeface="Tahoma"/>
              <a:ea typeface="Tahoma"/>
              <a:cs typeface="Tahoma"/>
            </a:endParaRPr>
          </a:p>
          <a:p>
            <a:pPr marL="228600" indent="-228600">
              <a:buAutoNum type="arabicPeriod" startAt="2"/>
            </a:pPr>
            <a:r>
              <a:rPr lang="en-US" sz="1200"/>
              <a:t>Records Management Policy Branch (PERS- 313)</a:t>
            </a:r>
          </a:p>
          <a:p>
            <a:pPr marL="228600" indent="-228600">
              <a:buAutoNum type="arabicPeriod" startAt="2"/>
            </a:pPr>
            <a:r>
              <a:rPr lang="en-US" sz="1200">
                <a:latin typeface="Tahoma"/>
                <a:ea typeface="Tahoma"/>
                <a:cs typeface="Tahoma"/>
              </a:rPr>
              <a:t>Member Data Summary</a:t>
            </a:r>
          </a:p>
          <a:p>
            <a:pPr marL="228600" indent="-228600">
              <a:buAutoNum type="arabicPeriod" startAt="2"/>
            </a:pPr>
            <a:r>
              <a:rPr lang="en-US">
                <a:latin typeface="Tahoma"/>
                <a:ea typeface="Tahoma"/>
                <a:cs typeface="Tahoma"/>
              </a:rPr>
              <a:t>Honors and Awards</a:t>
            </a:r>
          </a:p>
          <a:p>
            <a:pPr marL="228600" indent="-228600">
              <a:buAutoNum type="arabicPeriod" startAt="2"/>
            </a:pPr>
            <a:r>
              <a:rPr lang="en-US"/>
              <a:t>Orders detail</a:t>
            </a:r>
          </a:p>
        </p:txBody>
      </p:sp>
      <p:sp>
        <p:nvSpPr>
          <p:cNvPr id="4" name="Slide Number Placeholder 3"/>
          <p:cNvSpPr>
            <a:spLocks noGrp="1"/>
          </p:cNvSpPr>
          <p:nvPr>
            <p:ph type="sldNum" sz="quarter" idx="10"/>
          </p:nvPr>
        </p:nvSpPr>
        <p:spPr/>
        <p:txBody>
          <a:bodyPr/>
          <a:lstStyle/>
          <a:p>
            <a:fld id="{4EEE6A7D-BA75-4391-821F-6A5787AC5E9C}" type="slidenum">
              <a:rPr lang="en-US" smtClean="0"/>
              <a:t>11</a:t>
            </a:fld>
            <a:endParaRPr lang="en-US"/>
          </a:p>
        </p:txBody>
      </p:sp>
    </p:spTree>
    <p:extLst>
      <p:ext uri="{BB962C8B-B14F-4D97-AF65-F5344CB8AC3E}">
        <p14:creationId xmlns:p14="http://schemas.microsoft.com/office/powerpoint/2010/main" val="29701520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a:ea typeface="Tahoma"/>
                <a:cs typeface="Tahoma"/>
              </a:rPr>
              <a:t>FACILITATOR GUIDE:</a:t>
            </a:r>
            <a:endParaRPr lang="en-US">
              <a:latin typeface="Tahoma"/>
              <a:ea typeface="Tahoma"/>
              <a:cs typeface="Tahoma"/>
            </a:endParaRPr>
          </a:p>
          <a:p>
            <a:r>
              <a:rPr lang="en-US">
                <a:latin typeface="Tahoma"/>
                <a:ea typeface="Tahoma"/>
                <a:cs typeface="Tahoma"/>
              </a:rPr>
              <a:t>Review references.</a:t>
            </a:r>
            <a:endParaRPr lang="en-US" b="1"/>
          </a:p>
        </p:txBody>
      </p:sp>
      <p:sp>
        <p:nvSpPr>
          <p:cNvPr id="4" name="Slide Number Placeholder 3"/>
          <p:cNvSpPr>
            <a:spLocks noGrp="1"/>
          </p:cNvSpPr>
          <p:nvPr>
            <p:ph type="sldNum" sz="quarter" idx="5"/>
          </p:nvPr>
        </p:nvSpPr>
        <p:spPr/>
        <p:txBody>
          <a:bodyPr/>
          <a:lstStyle/>
          <a:p>
            <a:fld id="{4EEE6A7D-BA75-4391-821F-6A5787AC5E9C}" type="slidenum">
              <a:rPr lang="en-US" smtClean="0"/>
              <a:t>3</a:t>
            </a:fld>
            <a:endParaRPr lang="en-US"/>
          </a:p>
        </p:txBody>
      </p:sp>
    </p:spTree>
    <p:extLst>
      <p:ext uri="{BB962C8B-B14F-4D97-AF65-F5344CB8AC3E}">
        <p14:creationId xmlns:p14="http://schemas.microsoft.com/office/powerpoint/2010/main" val="9975753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indent="0">
              <a:buFontTx/>
              <a:buNone/>
            </a:pPr>
            <a:r>
              <a:rPr lang="en-US" b="1">
                <a:latin typeface="Tahoma"/>
                <a:ea typeface="Tahoma"/>
                <a:cs typeface="Tahoma"/>
              </a:rPr>
              <a:t>FACILITATOR</a:t>
            </a:r>
            <a:r>
              <a:rPr lang="en-US" b="1" baseline="0">
                <a:latin typeface="Tahoma"/>
                <a:ea typeface="Tahoma"/>
                <a:cs typeface="Tahoma"/>
              </a:rPr>
              <a:t> GUIDE:</a:t>
            </a:r>
            <a:endParaRPr lang="en-US" b="1">
              <a:latin typeface="Tahoma"/>
              <a:ea typeface="Tahoma"/>
              <a:cs typeface="Tahoma"/>
            </a:endParaRPr>
          </a:p>
          <a:p>
            <a:pPr marL="171450" indent="-171450">
              <a:buFont typeface="Wingdings"/>
              <a:buChar char="§"/>
            </a:pPr>
            <a:r>
              <a:rPr lang="en-US">
                <a:latin typeface="Tahoma"/>
                <a:ea typeface="Tahoma"/>
                <a:cs typeface="Tahoma"/>
              </a:rPr>
              <a:t>Navigate to BOL, show members how to view if possible.  Starred forms indicate forms updated upon reenlistment (also noted on next page) and added to OMPF.</a:t>
            </a:r>
          </a:p>
          <a:p>
            <a:pPr marL="171450" indent="-171450">
              <a:buFont typeface="Wingdings"/>
              <a:buChar char="§"/>
            </a:pPr>
            <a:r>
              <a:rPr lang="en-US">
                <a:latin typeface="Tahoma"/>
                <a:ea typeface="Tahoma"/>
                <a:cs typeface="Tahoma"/>
              </a:rPr>
              <a:t>Selection Board reviews NAVPERS 1070/880, 1070/881 and 1070/886.</a:t>
            </a:r>
          </a:p>
        </p:txBody>
      </p:sp>
      <p:sp>
        <p:nvSpPr>
          <p:cNvPr id="4" name="Slide Number Placeholder 3"/>
          <p:cNvSpPr>
            <a:spLocks noGrp="1"/>
          </p:cNvSpPr>
          <p:nvPr>
            <p:ph type="sldNum" sz="quarter" idx="5"/>
          </p:nvPr>
        </p:nvSpPr>
        <p:spPr/>
        <p:txBody>
          <a:bodyPr/>
          <a:lstStyle/>
          <a:p>
            <a:fld id="{4EEE6A7D-BA75-4391-821F-6A5787AC5E9C}" type="slidenum">
              <a:rPr lang="en-US" smtClean="0"/>
              <a:t>4</a:t>
            </a:fld>
            <a:endParaRPr lang="en-US"/>
          </a:p>
        </p:txBody>
      </p:sp>
    </p:spTree>
    <p:extLst>
      <p:ext uri="{BB962C8B-B14F-4D97-AF65-F5344CB8AC3E}">
        <p14:creationId xmlns:p14="http://schemas.microsoft.com/office/powerpoint/2010/main" val="30355946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FACILITATOR GUIDE:</a:t>
            </a:r>
            <a:endParaRPr lang="en-US"/>
          </a:p>
          <a:p>
            <a:pPr marL="285750" indent="-285750">
              <a:buFont typeface="Wingdings,Sans-Serif"/>
              <a:buChar char="§"/>
            </a:pPr>
            <a:r>
              <a:rPr lang="en-US">
                <a:latin typeface="Tahoma"/>
                <a:ea typeface="Tahoma"/>
                <a:cs typeface="Tahoma"/>
              </a:rPr>
              <a:t>Navigate to </a:t>
            </a:r>
            <a:r>
              <a:rPr lang="en-US" err="1">
                <a:latin typeface="Tahoma"/>
                <a:ea typeface="Tahoma"/>
                <a:cs typeface="Tahoma"/>
              </a:rPr>
              <a:t>MyNavyHR</a:t>
            </a:r>
            <a:r>
              <a:rPr lang="en-US">
                <a:latin typeface="Tahoma"/>
                <a:ea typeface="Tahoma"/>
                <a:cs typeface="Tahoma"/>
              </a:rPr>
              <a:t> Records Management page:  Career-Management&lt;Records-Management</a:t>
            </a:r>
          </a:p>
          <a:p>
            <a:pPr marL="742950" lvl="1" indent="-285750">
              <a:buFont typeface="Wingdings,Sans-Serif"/>
              <a:buChar char="•"/>
            </a:pPr>
            <a:r>
              <a:rPr lang="en-US">
                <a:latin typeface="Tahoma"/>
                <a:ea typeface="Tahoma"/>
                <a:cs typeface="Tahoma"/>
              </a:rPr>
              <a:t>Review info on page</a:t>
            </a:r>
          </a:p>
          <a:p>
            <a:pPr marL="742950" lvl="1" indent="-285750">
              <a:buFont typeface="Wingdings,Sans-Serif"/>
              <a:buChar char="•"/>
            </a:pPr>
            <a:r>
              <a:rPr lang="en-US">
                <a:latin typeface="Tahoma"/>
                <a:ea typeface="Tahoma"/>
                <a:cs typeface="Tahoma"/>
              </a:rPr>
              <a:t>Mention the importance of protecting PII.</a:t>
            </a:r>
          </a:p>
          <a:p>
            <a:pPr marL="742950" lvl="1" indent="-285750">
              <a:buFont typeface="Wingdings,Sans-Serif"/>
              <a:buChar char="•"/>
            </a:pPr>
            <a:r>
              <a:rPr lang="en-US">
                <a:latin typeface="Tahoma"/>
                <a:ea typeface="Tahoma"/>
                <a:cs typeface="Tahoma"/>
              </a:rPr>
              <a:t>Records Management Policy Branch (PERS-313)</a:t>
            </a:r>
          </a:p>
        </p:txBody>
      </p:sp>
      <p:sp>
        <p:nvSpPr>
          <p:cNvPr id="4" name="Slide Number Placeholder 3"/>
          <p:cNvSpPr>
            <a:spLocks noGrp="1"/>
          </p:cNvSpPr>
          <p:nvPr>
            <p:ph type="sldNum" sz="quarter" idx="5"/>
          </p:nvPr>
        </p:nvSpPr>
        <p:spPr/>
        <p:txBody>
          <a:bodyPr/>
          <a:lstStyle/>
          <a:p>
            <a:fld id="{4EEE6A7D-BA75-4391-821F-6A5787AC5E9C}" type="slidenum">
              <a:rPr lang="en-US" smtClean="0"/>
              <a:t>5</a:t>
            </a:fld>
            <a:endParaRPr lang="en-US"/>
          </a:p>
        </p:txBody>
      </p:sp>
    </p:spTree>
    <p:extLst>
      <p:ext uri="{BB962C8B-B14F-4D97-AF65-F5344CB8AC3E}">
        <p14:creationId xmlns:p14="http://schemas.microsoft.com/office/powerpoint/2010/main" val="2143312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indent="0">
              <a:buFontTx/>
              <a:buNone/>
            </a:pPr>
            <a:r>
              <a:rPr lang="en-US" b="1">
                <a:latin typeface="Tahoma"/>
                <a:ea typeface="Tahoma"/>
                <a:cs typeface="Tahoma"/>
              </a:rPr>
              <a:t>FACILITATOR GUIDE:</a:t>
            </a:r>
          </a:p>
          <a:p>
            <a:pPr marL="171450" indent="-171450">
              <a:buFont typeface="Wingdings"/>
              <a:buChar char="§"/>
            </a:pPr>
            <a:r>
              <a:rPr lang="en-US">
                <a:latin typeface="Tahoma"/>
                <a:ea typeface="Tahoma"/>
                <a:cs typeface="Tahoma"/>
              </a:rPr>
              <a:t>You can pull up the OMPF website and pinpoint the following documents that is on the list.</a:t>
            </a:r>
          </a:p>
          <a:p>
            <a:pPr marL="171450" marR="0" lvl="0" indent="-171450" algn="l" defTabSz="914400" rtl="0" eaLnBrk="1" fontAlgn="auto" latinLnBrk="0" hangingPunct="1">
              <a:lnSpc>
                <a:spcPct val="100000"/>
              </a:lnSpc>
              <a:spcBef>
                <a:spcPts val="0"/>
              </a:spcBef>
              <a:spcAft>
                <a:spcPts val="0"/>
              </a:spcAft>
              <a:buClrTx/>
              <a:buSzTx/>
              <a:buFont typeface="Wingdings"/>
              <a:buChar char="§"/>
              <a:tabLst/>
              <a:defRPr/>
            </a:pPr>
            <a:r>
              <a:rPr lang="en-US">
                <a:latin typeface="Tahoma"/>
                <a:ea typeface="Tahoma"/>
                <a:cs typeface="Tahoma"/>
              </a:rPr>
              <a:t>Reiterate how important it is to review records (for both yourself and your Sailors).</a:t>
            </a:r>
            <a:r>
              <a:rPr lang="en-US" sz="1200"/>
              <a:t> For updates and corrections to your personnel records contact your Command Pay and Personnel Administrator (CPPA), Personnel Office, personnel support organization, or a Help Desk . </a:t>
            </a:r>
          </a:p>
          <a:p>
            <a:pPr marL="171450" indent="-171450">
              <a:buFont typeface="Wingdings"/>
              <a:buChar char="§"/>
            </a:pPr>
            <a:endParaRPr lang="en-US"/>
          </a:p>
        </p:txBody>
      </p:sp>
      <p:sp>
        <p:nvSpPr>
          <p:cNvPr id="4" name="Slide Number Placeholder 3"/>
          <p:cNvSpPr>
            <a:spLocks noGrp="1"/>
          </p:cNvSpPr>
          <p:nvPr>
            <p:ph type="sldNum" sz="quarter" idx="5"/>
          </p:nvPr>
        </p:nvSpPr>
        <p:spPr/>
        <p:txBody>
          <a:bodyPr/>
          <a:lstStyle/>
          <a:p>
            <a:fld id="{4EEE6A7D-BA75-4391-821F-6A5787AC5E9C}" type="slidenum">
              <a:rPr lang="en-US" smtClean="0"/>
              <a:t>6</a:t>
            </a:fld>
            <a:endParaRPr lang="en-US"/>
          </a:p>
        </p:txBody>
      </p:sp>
    </p:spTree>
    <p:extLst>
      <p:ext uri="{BB962C8B-B14F-4D97-AF65-F5344CB8AC3E}">
        <p14:creationId xmlns:p14="http://schemas.microsoft.com/office/powerpoint/2010/main" val="28133742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a:solidFill>
                  <a:prstClr val="black"/>
                </a:solidFill>
                <a:latin typeface="Tahoma"/>
                <a:ea typeface="Tahoma"/>
                <a:cs typeface="Tahoma"/>
              </a:rPr>
              <a:t>FACILITATOR</a:t>
            </a:r>
            <a:r>
              <a:rPr kumimoji="0" lang="en-US" sz="1200" b="1" i="0" u="none" strike="noStrike" kern="1200" cap="none" spc="0" normalizeH="0" baseline="0" noProof="0">
                <a:ln>
                  <a:noFill/>
                </a:ln>
                <a:solidFill>
                  <a:prstClr val="black"/>
                </a:solidFill>
                <a:effectLst/>
                <a:uLnTx/>
                <a:uFillTx/>
                <a:latin typeface="Tahoma"/>
                <a:ea typeface="Tahoma"/>
                <a:cs typeface="Tahoma"/>
              </a:rPr>
              <a:t> GUIDE:</a:t>
            </a:r>
            <a:endParaRPr lang="en-US" sz="1800">
              <a:effectLst/>
              <a:latin typeface="Tahoma"/>
              <a:ea typeface="Tahoma"/>
              <a:cs typeface="Tahoma"/>
            </a:endParaRPr>
          </a:p>
          <a:p>
            <a:pPr marL="285750" indent="-285750">
              <a:buFont typeface="Wingdings"/>
              <a:buChar char="§"/>
            </a:pPr>
            <a:r>
              <a:rPr lang="en-US" sz="1800">
                <a:effectLst/>
                <a:latin typeface="Segoe UI"/>
                <a:ea typeface="Tahoma"/>
                <a:cs typeface="Segoe UI"/>
              </a:rPr>
              <a:t>Navigate to the BCNR page https://www.secnav.navy.mil/mra/bcnr/Pages/default.aspx </a:t>
            </a:r>
          </a:p>
          <a:p>
            <a:pPr marL="285750" indent="-285750">
              <a:buFont typeface="Wingdings"/>
              <a:buChar char="§"/>
            </a:pPr>
            <a:r>
              <a:rPr lang="en-US"/>
              <a:t>The BCNR is the highest level of administrative review in the Department of the Navy to correct errors in the naval records of active-duty, reserve, retired, and former Marines and Sailors.</a:t>
            </a:r>
            <a:endParaRPr lang="en-US" sz="1800">
              <a:latin typeface="Segoe UI"/>
              <a:ea typeface="Tahoma"/>
              <a:cs typeface="Segoe UI"/>
            </a:endParaRPr>
          </a:p>
          <a:p>
            <a:pPr marL="285750" indent="-285750">
              <a:buFont typeface="Wingdings"/>
              <a:buChar char="§"/>
            </a:pPr>
            <a:r>
              <a:rPr lang="en-US" sz="1800">
                <a:effectLst/>
                <a:latin typeface="Segoe UI"/>
                <a:ea typeface="Tahoma"/>
                <a:cs typeface="Segoe UI"/>
              </a:rPr>
              <a:t>If application is being submitted on behalf of a Service member documentation is required i.e. if the service member passed away, proof of death/ death certificate is required. If a dependent of the service is submitting for the request proof of relationship or dependent birth certificate is required.</a:t>
            </a:r>
          </a:p>
          <a:p>
            <a:pPr marL="285750" indent="-285750">
              <a:buFont typeface="Wingdings"/>
              <a:buChar char="§"/>
            </a:pPr>
            <a:r>
              <a:rPr lang="en-US" sz="1800">
                <a:effectLst/>
                <a:latin typeface="Segoe UI"/>
                <a:ea typeface="Tahoma"/>
                <a:cs typeface="Segoe UI"/>
              </a:rPr>
              <a:t>Check the website for submission requirements. </a:t>
            </a:r>
          </a:p>
          <a:p>
            <a:pPr marL="285750" indent="-285750">
              <a:buFont typeface="Wingdings"/>
              <a:buChar char="§"/>
            </a:pPr>
            <a:r>
              <a:rPr lang="en-US" sz="1800">
                <a:effectLst/>
                <a:latin typeface="Segoe UI"/>
                <a:ea typeface="Tahoma"/>
                <a:cs typeface="Segoe UI"/>
              </a:rPr>
              <a:t>After your application is submitted, it will take up to 2 months to receive your first correspondence with the acceptance or rejection of your case. Please ensure to check the CASE ADJUDICATION page for additional details.</a:t>
            </a:r>
          </a:p>
          <a:p>
            <a:endParaRPr lang="en-US"/>
          </a:p>
        </p:txBody>
      </p:sp>
      <p:sp>
        <p:nvSpPr>
          <p:cNvPr id="4" name="Slide Number Placeholder 3"/>
          <p:cNvSpPr>
            <a:spLocks noGrp="1"/>
          </p:cNvSpPr>
          <p:nvPr>
            <p:ph type="sldNum" sz="quarter" idx="5"/>
          </p:nvPr>
        </p:nvSpPr>
        <p:spPr/>
        <p:txBody>
          <a:bodyPr/>
          <a:lstStyle/>
          <a:p>
            <a:fld id="{4EEE6A7D-BA75-4391-821F-6A5787AC5E9C}" type="slidenum">
              <a:rPr lang="en-US" smtClean="0"/>
              <a:t>7</a:t>
            </a:fld>
            <a:endParaRPr lang="en-US"/>
          </a:p>
        </p:txBody>
      </p:sp>
    </p:spTree>
    <p:extLst>
      <p:ext uri="{BB962C8B-B14F-4D97-AF65-F5344CB8AC3E}">
        <p14:creationId xmlns:p14="http://schemas.microsoft.com/office/powerpoint/2010/main" val="24555013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a:ea typeface="Tahoma"/>
                <a:cs typeface="Tahoma"/>
              </a:rPr>
              <a:t>FACILITATOR GUIDE:</a:t>
            </a:r>
            <a:endParaRPr lang="en-US">
              <a:latin typeface="Tahoma"/>
              <a:ea typeface="Tahoma"/>
              <a:cs typeface="Tahoma"/>
            </a:endParaRPr>
          </a:p>
          <a:p>
            <a:pPr marL="285750" indent="-285750">
              <a:buFont typeface="Wingdings,Sans-Serif"/>
              <a:buChar char="§"/>
            </a:pPr>
            <a:r>
              <a:rPr lang="en-US">
                <a:latin typeface="Tahoma"/>
                <a:ea typeface="Tahoma"/>
                <a:cs typeface="Tahoma"/>
              </a:rPr>
              <a:t>This is a good point to discuss the importance of maintaining records (for yourself or required retains).</a:t>
            </a:r>
          </a:p>
          <a:p>
            <a:pPr marL="285750" indent="-285750">
              <a:buFont typeface="Wingdings,Sans-Serif"/>
              <a:buChar char="§"/>
            </a:pPr>
            <a:r>
              <a:rPr lang="en-US">
                <a:latin typeface="Tahoma"/>
                <a:ea typeface="Tahoma"/>
                <a:cs typeface="Tahoma"/>
              </a:rPr>
              <a:t>Emphasize that 3 years after discovery. For example, BCNRs can be submitted if found at the 20 year mark on a discrepancy from 5 years ago. </a:t>
            </a:r>
          </a:p>
          <a:p>
            <a:pPr marL="285750" indent="-285750">
              <a:buFont typeface="Wingdings,Sans-Serif"/>
              <a:buChar char="§"/>
            </a:pPr>
            <a:r>
              <a:rPr lang="en-US">
                <a:latin typeface="Tahoma"/>
                <a:ea typeface="Tahoma"/>
                <a:cs typeface="Tahoma"/>
              </a:rPr>
              <a:t>The more documentation you have, the better chance of the BCNR getting approved, but ensure to give the key bullet(s) of the case (the write up should not be too wordy unless it is needed).</a:t>
            </a:r>
          </a:p>
          <a:p>
            <a:pPr marL="285750" indent="-285750">
              <a:buFont typeface="Wingdings,Sans-Serif"/>
              <a:buChar char="§"/>
            </a:pPr>
            <a:r>
              <a:rPr lang="en-US">
                <a:latin typeface="Tahoma"/>
                <a:ea typeface="Tahoma"/>
                <a:cs typeface="Tahoma"/>
              </a:rPr>
              <a:t>Check the eligibility tab prior to submission to make sure you have exhausted all administrative resources.</a:t>
            </a:r>
          </a:p>
        </p:txBody>
      </p:sp>
      <p:sp>
        <p:nvSpPr>
          <p:cNvPr id="4" name="Slide Number Placeholder 3"/>
          <p:cNvSpPr>
            <a:spLocks noGrp="1"/>
          </p:cNvSpPr>
          <p:nvPr>
            <p:ph type="sldNum" sz="quarter" idx="5"/>
          </p:nvPr>
        </p:nvSpPr>
        <p:spPr/>
        <p:txBody>
          <a:bodyPr/>
          <a:lstStyle/>
          <a:p>
            <a:fld id="{4EEE6A7D-BA75-4391-821F-6A5787AC5E9C}" type="slidenum">
              <a:rPr lang="en-US" smtClean="0"/>
              <a:t>8</a:t>
            </a:fld>
            <a:endParaRPr lang="en-US"/>
          </a:p>
        </p:txBody>
      </p:sp>
    </p:spTree>
    <p:extLst>
      <p:ext uri="{BB962C8B-B14F-4D97-AF65-F5344CB8AC3E}">
        <p14:creationId xmlns:p14="http://schemas.microsoft.com/office/powerpoint/2010/main" val="14354379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Tahoma"/>
                <a:ea typeface="Tahoma"/>
                <a:cs typeface="Tahoma"/>
              </a:rPr>
              <a:t>FACILITATOR GUIDE:</a:t>
            </a:r>
          </a:p>
          <a:p>
            <a:pPr marL="171450" indent="-171450">
              <a:buFont typeface="Arial"/>
              <a:buChar char="•"/>
            </a:pPr>
            <a:r>
              <a:rPr lang="en-US">
                <a:latin typeface="Tahoma"/>
                <a:ea typeface="Tahoma"/>
                <a:cs typeface="Tahoma"/>
              </a:rPr>
              <a:t>PSR- Report that summarizes the Officer/Enlisted professional, performance history, and personal decorations information</a:t>
            </a:r>
            <a:endParaRPr lang="en-US" b="1">
              <a:latin typeface="Tahoma"/>
              <a:ea typeface="Tahoma"/>
              <a:cs typeface="Tahoma"/>
            </a:endParaRPr>
          </a:p>
          <a:p>
            <a:pPr marL="171450" indent="-171450">
              <a:buFont typeface="Wingdings" panose="05000000000000000000" pitchFamily="2" charset="2"/>
              <a:buChar char="§"/>
            </a:pPr>
            <a:r>
              <a:rPr lang="en-US" b="0">
                <a:latin typeface="Tahoma"/>
                <a:ea typeface="Tahoma"/>
                <a:cs typeface="Tahoma"/>
              </a:rPr>
              <a:t>Check for accuracy.</a:t>
            </a:r>
          </a:p>
          <a:p>
            <a:pPr marL="171450" indent="-171450">
              <a:buFont typeface="Wingdings"/>
              <a:buChar char="§"/>
            </a:pPr>
            <a:r>
              <a:rPr lang="en-US">
                <a:latin typeface="Tahoma"/>
                <a:ea typeface="Tahoma"/>
                <a:cs typeface="Tahoma"/>
              </a:rPr>
              <a:t>Key data point to discuss during CDB's, especially when discussing advancements.</a:t>
            </a:r>
          </a:p>
          <a:p>
            <a:pPr marL="171450" indent="-171450">
              <a:buFont typeface="Wingdings"/>
              <a:buChar char="§"/>
            </a:pPr>
            <a:r>
              <a:rPr lang="en-US">
                <a:latin typeface="Tahoma"/>
                <a:ea typeface="Tahoma"/>
                <a:cs typeface="Tahoma"/>
              </a:rPr>
              <a:t>Recommend reviewing semi-annually for accuracy and prior to record review by selection board.</a:t>
            </a:r>
            <a:endParaRPr lang="en-US"/>
          </a:p>
          <a:p>
            <a:pPr marL="171450" indent="-171450">
              <a:buFont typeface="Wingdings"/>
              <a:buChar char="§"/>
            </a:pPr>
            <a:r>
              <a:rPr lang="en-US">
                <a:latin typeface="Tahoma"/>
                <a:ea typeface="Tahoma"/>
                <a:cs typeface="Tahoma"/>
              </a:rPr>
              <a:t>Same goes for Officers during their Mid-Terms.</a:t>
            </a:r>
            <a:endParaRPr lang="en-US"/>
          </a:p>
          <a:p>
            <a:pPr marL="171450" indent="-171450">
              <a:buFont typeface="Calibri"/>
              <a:buChar char="-"/>
            </a:pPr>
            <a:endParaRPr lang="en-US"/>
          </a:p>
        </p:txBody>
      </p:sp>
      <p:sp>
        <p:nvSpPr>
          <p:cNvPr id="4" name="Slide Number Placeholder 3"/>
          <p:cNvSpPr>
            <a:spLocks noGrp="1"/>
          </p:cNvSpPr>
          <p:nvPr>
            <p:ph type="sldNum" sz="quarter" idx="5"/>
          </p:nvPr>
        </p:nvSpPr>
        <p:spPr/>
        <p:txBody>
          <a:bodyPr/>
          <a:lstStyle/>
          <a:p>
            <a:fld id="{4EEE6A7D-BA75-4391-821F-6A5787AC5E9C}" type="slidenum">
              <a:rPr lang="en-US" smtClean="0"/>
              <a:t>9</a:t>
            </a:fld>
            <a:endParaRPr lang="en-US"/>
          </a:p>
        </p:txBody>
      </p:sp>
    </p:spTree>
    <p:extLst>
      <p:ext uri="{BB962C8B-B14F-4D97-AF65-F5344CB8AC3E}">
        <p14:creationId xmlns:p14="http://schemas.microsoft.com/office/powerpoint/2010/main" val="40825263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ahoma"/>
                <a:ea typeface="Tahoma"/>
                <a:cs typeface="Tahoma"/>
              </a:rPr>
              <a:t>Dept/DIV CC responsibilities will vary based on CCC preference, platform, and command specific. Check with CCC handbook on what access can Div/Dept CC can have.</a:t>
            </a:r>
            <a:endParaRPr lang="en-US" dirty="0"/>
          </a:p>
          <a:p>
            <a:r>
              <a:rPr lang="en-US" dirty="0">
                <a:latin typeface="Tahoma"/>
                <a:ea typeface="Tahoma"/>
                <a:cs typeface="Tahoma"/>
              </a:rPr>
              <a:t>As Dept/DIV CC you will be the first line of defense. </a:t>
            </a:r>
            <a:endParaRPr lang="en-US" dirty="0"/>
          </a:p>
          <a:p>
            <a:pPr marL="171450" indent="-171450">
              <a:buFont typeface="Arial"/>
              <a:buChar char="•"/>
            </a:pPr>
            <a:r>
              <a:rPr lang="en-US" dirty="0">
                <a:latin typeface="Tahoma"/>
                <a:ea typeface="Tahoma"/>
                <a:cs typeface="Tahoma"/>
              </a:rPr>
              <a:t>Ensure that your Sailors are checking their records and provide guidance if needed. This is a good CDB talking point.</a:t>
            </a:r>
            <a:endParaRPr lang="en-US" dirty="0"/>
          </a:p>
          <a:p>
            <a:pPr marL="171450" indent="-171450">
              <a:buFont typeface="Arial"/>
              <a:buChar char="•"/>
            </a:pPr>
            <a:r>
              <a:rPr lang="en-US" dirty="0">
                <a:latin typeface="Tahoma"/>
                <a:ea typeface="Tahoma"/>
                <a:cs typeface="Tahoma"/>
              </a:rPr>
              <a:t>Take all necessary actions to ensure your Sailors are checking if their ESR is current, accurate, and complete.</a:t>
            </a:r>
          </a:p>
          <a:p>
            <a:endParaRPr lang="en-US"/>
          </a:p>
        </p:txBody>
      </p:sp>
      <p:sp>
        <p:nvSpPr>
          <p:cNvPr id="4" name="Slide Number Placeholder 3"/>
          <p:cNvSpPr>
            <a:spLocks noGrp="1"/>
          </p:cNvSpPr>
          <p:nvPr>
            <p:ph type="sldNum" sz="quarter" idx="5"/>
          </p:nvPr>
        </p:nvSpPr>
        <p:spPr/>
        <p:txBody>
          <a:bodyPr/>
          <a:lstStyle/>
          <a:p>
            <a:fld id="{4EEE6A7D-BA75-4391-821F-6A5787AC5E9C}" type="slidenum">
              <a:rPr lang="en-US" smtClean="0"/>
              <a:t>10</a:t>
            </a:fld>
            <a:endParaRPr lang="en-US"/>
          </a:p>
        </p:txBody>
      </p:sp>
    </p:spTree>
    <p:extLst>
      <p:ext uri="{BB962C8B-B14F-4D97-AF65-F5344CB8AC3E}">
        <p14:creationId xmlns:p14="http://schemas.microsoft.com/office/powerpoint/2010/main" val="889159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36D7F-984F-6A37-DDC0-B39086B7AFC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0026E2A-484F-1FF1-9610-7833A7BBC7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757AF9C-C809-0917-AD8B-0A7455562E5B}"/>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D79CBF49-C097-B43C-4986-F6D8D8E394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6A0830-8C75-F301-0472-64890DA37459}"/>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1968001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4039B-CACC-DAE0-DAE1-4A2A6BFC91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9DE6C85-F47C-C865-57D4-232459325D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ABCE68-7B38-1826-5EC5-583D30677389}"/>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1EE267CB-ECE7-0957-CD7F-CBC57D4855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AE1EB0-058E-B906-3083-4B02C06BFA48}"/>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3779414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2D9223-E93D-6350-1946-EC188008CA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2D169C2-BFA9-379E-9B04-4AC11C0BD0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440D83-E258-4B00-EB07-EBB695B24A21}"/>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B2FA4F08-933E-7912-9BF6-6A387BAA81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A420BE-900B-6ACB-4195-53B17A094E9A}"/>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28008966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D647F-DFA1-0E12-FC17-CA5B9E2680C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1776FE4-6AA5-D9AE-2E50-AD26751A42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51AD29-FA76-32D6-41BD-E13C74AD15D1}"/>
              </a:ext>
            </a:extLst>
          </p:cNvPr>
          <p:cNvSpPr>
            <a:spLocks noGrp="1"/>
          </p:cNvSpPr>
          <p:nvPr>
            <p:ph type="dt" sz="half" idx="10"/>
          </p:nvPr>
        </p:nvSpPr>
        <p:spPr/>
        <p:txBody>
          <a:bodyPr/>
          <a:lstStyle/>
          <a:p>
            <a:fld id="{8CB1ACC7-7DB8-45D5-B744-E0800C278BFF}" type="datetimeFigureOut">
              <a:rPr lang="en-US" smtClean="0"/>
              <a:t>12/8/2025</a:t>
            </a:fld>
            <a:endParaRPr lang="en-US"/>
          </a:p>
        </p:txBody>
      </p:sp>
      <p:sp>
        <p:nvSpPr>
          <p:cNvPr id="5" name="Footer Placeholder 4">
            <a:extLst>
              <a:ext uri="{FF2B5EF4-FFF2-40B4-BE49-F238E27FC236}">
                <a16:creationId xmlns:a16="http://schemas.microsoft.com/office/drawing/2014/main" id="{4FEC1692-A73F-DF60-17C8-FFACF81B8F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474ADE-778B-EF5B-CEFE-B491BE3304B9}"/>
              </a:ext>
            </a:extLst>
          </p:cNvPr>
          <p:cNvSpPr>
            <a:spLocks noGrp="1"/>
          </p:cNvSpPr>
          <p:nvPr>
            <p:ph type="sldNum" sz="quarter" idx="12"/>
          </p:nvPr>
        </p:nvSpPr>
        <p:spPr/>
        <p:txBody>
          <a:bodyPr/>
          <a:lstStyle/>
          <a:p>
            <a:fld id="{EFE1BE3D-2270-47C9-A3C9-4D5C35C456BA}" type="slidenum">
              <a:rPr lang="en-US" smtClean="0"/>
              <a:t>‹#›</a:t>
            </a:fld>
            <a:endParaRPr lang="en-US"/>
          </a:p>
        </p:txBody>
      </p:sp>
    </p:spTree>
    <p:extLst>
      <p:ext uri="{BB962C8B-B14F-4D97-AF65-F5344CB8AC3E}">
        <p14:creationId xmlns:p14="http://schemas.microsoft.com/office/powerpoint/2010/main" val="1213842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BC987-2E05-5F39-88F2-07CCA7A5FD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FC00D8-45D3-563B-A316-66822D6A22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E2D00B-F15A-7AD5-3401-59F4A4EED7E4}"/>
              </a:ext>
            </a:extLst>
          </p:cNvPr>
          <p:cNvSpPr>
            <a:spLocks noGrp="1"/>
          </p:cNvSpPr>
          <p:nvPr>
            <p:ph type="dt" sz="half" idx="10"/>
          </p:nvPr>
        </p:nvSpPr>
        <p:spPr/>
        <p:txBody>
          <a:bodyPr/>
          <a:lstStyle/>
          <a:p>
            <a:fld id="{8CB1ACC7-7DB8-45D5-B744-E0800C278BFF}" type="datetimeFigureOut">
              <a:rPr lang="en-US" smtClean="0"/>
              <a:t>12/8/2025</a:t>
            </a:fld>
            <a:endParaRPr lang="en-US"/>
          </a:p>
        </p:txBody>
      </p:sp>
      <p:sp>
        <p:nvSpPr>
          <p:cNvPr id="5" name="Footer Placeholder 4">
            <a:extLst>
              <a:ext uri="{FF2B5EF4-FFF2-40B4-BE49-F238E27FC236}">
                <a16:creationId xmlns:a16="http://schemas.microsoft.com/office/drawing/2014/main" id="{D9639513-F246-996C-B86D-A526098546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71A5E4-4809-2E9C-9B4B-D63C54B0D2C8}"/>
              </a:ext>
            </a:extLst>
          </p:cNvPr>
          <p:cNvSpPr>
            <a:spLocks noGrp="1"/>
          </p:cNvSpPr>
          <p:nvPr>
            <p:ph type="sldNum" sz="quarter" idx="12"/>
          </p:nvPr>
        </p:nvSpPr>
        <p:spPr/>
        <p:txBody>
          <a:bodyPr/>
          <a:lstStyle/>
          <a:p>
            <a:fld id="{EFE1BE3D-2270-47C9-A3C9-4D5C35C456BA}" type="slidenum">
              <a:rPr lang="en-US" smtClean="0"/>
              <a:t>‹#›</a:t>
            </a:fld>
            <a:endParaRPr lang="en-US"/>
          </a:p>
        </p:txBody>
      </p:sp>
    </p:spTree>
    <p:extLst>
      <p:ext uri="{BB962C8B-B14F-4D97-AF65-F5344CB8AC3E}">
        <p14:creationId xmlns:p14="http://schemas.microsoft.com/office/powerpoint/2010/main" val="38354540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3CB5B-0666-1B3D-FE74-B797BA95A47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A125715-6DF8-5510-7587-53EDD382C19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37E0F87-C55F-24CB-2673-EEAFD68CB9F3}"/>
              </a:ext>
            </a:extLst>
          </p:cNvPr>
          <p:cNvSpPr>
            <a:spLocks noGrp="1"/>
          </p:cNvSpPr>
          <p:nvPr>
            <p:ph type="dt" sz="half" idx="10"/>
          </p:nvPr>
        </p:nvSpPr>
        <p:spPr/>
        <p:txBody>
          <a:bodyPr/>
          <a:lstStyle/>
          <a:p>
            <a:fld id="{8CB1ACC7-7DB8-45D5-B744-E0800C278BFF}" type="datetimeFigureOut">
              <a:rPr lang="en-US" smtClean="0"/>
              <a:t>12/8/2025</a:t>
            </a:fld>
            <a:endParaRPr lang="en-US"/>
          </a:p>
        </p:txBody>
      </p:sp>
      <p:sp>
        <p:nvSpPr>
          <p:cNvPr id="5" name="Footer Placeholder 4">
            <a:extLst>
              <a:ext uri="{FF2B5EF4-FFF2-40B4-BE49-F238E27FC236}">
                <a16:creationId xmlns:a16="http://schemas.microsoft.com/office/drawing/2014/main" id="{F34B8578-EABD-5399-B944-BCDAF5CC9F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969717-750F-6CDA-B10B-047E1A04BCCF}"/>
              </a:ext>
            </a:extLst>
          </p:cNvPr>
          <p:cNvSpPr>
            <a:spLocks noGrp="1"/>
          </p:cNvSpPr>
          <p:nvPr>
            <p:ph type="sldNum" sz="quarter" idx="12"/>
          </p:nvPr>
        </p:nvSpPr>
        <p:spPr/>
        <p:txBody>
          <a:bodyPr/>
          <a:lstStyle/>
          <a:p>
            <a:fld id="{EFE1BE3D-2270-47C9-A3C9-4D5C35C456BA}" type="slidenum">
              <a:rPr lang="en-US" smtClean="0"/>
              <a:t>‹#›</a:t>
            </a:fld>
            <a:endParaRPr lang="en-US"/>
          </a:p>
        </p:txBody>
      </p:sp>
    </p:spTree>
    <p:extLst>
      <p:ext uri="{BB962C8B-B14F-4D97-AF65-F5344CB8AC3E}">
        <p14:creationId xmlns:p14="http://schemas.microsoft.com/office/powerpoint/2010/main" val="1511645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E692A-A775-0AF9-C796-83119F17303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FFEB8C-D82E-45C9-C0C7-B122FF32D57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03D6302-BDC9-7AC3-EEEC-5C4AD5BAED4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5DA0C37-9F82-8095-031E-42472794A315}"/>
              </a:ext>
            </a:extLst>
          </p:cNvPr>
          <p:cNvSpPr>
            <a:spLocks noGrp="1"/>
          </p:cNvSpPr>
          <p:nvPr>
            <p:ph type="dt" sz="half" idx="10"/>
          </p:nvPr>
        </p:nvSpPr>
        <p:spPr/>
        <p:txBody>
          <a:bodyPr/>
          <a:lstStyle/>
          <a:p>
            <a:fld id="{8CB1ACC7-7DB8-45D5-B744-E0800C278BFF}" type="datetimeFigureOut">
              <a:rPr lang="en-US" smtClean="0"/>
              <a:t>12/8/2025</a:t>
            </a:fld>
            <a:endParaRPr lang="en-US"/>
          </a:p>
        </p:txBody>
      </p:sp>
      <p:sp>
        <p:nvSpPr>
          <p:cNvPr id="6" name="Footer Placeholder 5">
            <a:extLst>
              <a:ext uri="{FF2B5EF4-FFF2-40B4-BE49-F238E27FC236}">
                <a16:creationId xmlns:a16="http://schemas.microsoft.com/office/drawing/2014/main" id="{D2D8C1B3-DF5A-8066-FF4F-CE11336D97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E3846B-022C-E7ED-C66C-E285A71342AE}"/>
              </a:ext>
            </a:extLst>
          </p:cNvPr>
          <p:cNvSpPr>
            <a:spLocks noGrp="1"/>
          </p:cNvSpPr>
          <p:nvPr>
            <p:ph type="sldNum" sz="quarter" idx="12"/>
          </p:nvPr>
        </p:nvSpPr>
        <p:spPr/>
        <p:txBody>
          <a:bodyPr/>
          <a:lstStyle/>
          <a:p>
            <a:fld id="{EFE1BE3D-2270-47C9-A3C9-4D5C35C456BA}" type="slidenum">
              <a:rPr lang="en-US" smtClean="0"/>
              <a:t>‹#›</a:t>
            </a:fld>
            <a:endParaRPr lang="en-US"/>
          </a:p>
        </p:txBody>
      </p:sp>
    </p:spTree>
    <p:extLst>
      <p:ext uri="{BB962C8B-B14F-4D97-AF65-F5344CB8AC3E}">
        <p14:creationId xmlns:p14="http://schemas.microsoft.com/office/powerpoint/2010/main" val="30084667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A437F-C553-9AA5-88B1-E6E72C8D685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610A317-8633-5DBB-3B7B-B8B5D07764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72BFB-132B-BCBD-77BA-913498896E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2A37D46-F174-2308-0E3D-1FACFBE0EA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0E9665-0579-A4AC-DCBF-EBEC7F46FA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4BB6337-6D67-F5AB-E7C2-224AF6D76172}"/>
              </a:ext>
            </a:extLst>
          </p:cNvPr>
          <p:cNvSpPr>
            <a:spLocks noGrp="1"/>
          </p:cNvSpPr>
          <p:nvPr>
            <p:ph type="dt" sz="half" idx="10"/>
          </p:nvPr>
        </p:nvSpPr>
        <p:spPr/>
        <p:txBody>
          <a:bodyPr/>
          <a:lstStyle/>
          <a:p>
            <a:fld id="{8CB1ACC7-7DB8-45D5-B744-E0800C278BFF}" type="datetimeFigureOut">
              <a:rPr lang="en-US" smtClean="0"/>
              <a:t>12/8/2025</a:t>
            </a:fld>
            <a:endParaRPr lang="en-US"/>
          </a:p>
        </p:txBody>
      </p:sp>
      <p:sp>
        <p:nvSpPr>
          <p:cNvPr id="8" name="Footer Placeholder 7">
            <a:extLst>
              <a:ext uri="{FF2B5EF4-FFF2-40B4-BE49-F238E27FC236}">
                <a16:creationId xmlns:a16="http://schemas.microsoft.com/office/drawing/2014/main" id="{ABC5E7FB-6EC6-E6B7-56C0-1923280F250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9208F15-836B-AE38-E456-00A28FBC3C93}"/>
              </a:ext>
            </a:extLst>
          </p:cNvPr>
          <p:cNvSpPr>
            <a:spLocks noGrp="1"/>
          </p:cNvSpPr>
          <p:nvPr>
            <p:ph type="sldNum" sz="quarter" idx="12"/>
          </p:nvPr>
        </p:nvSpPr>
        <p:spPr/>
        <p:txBody>
          <a:bodyPr/>
          <a:lstStyle/>
          <a:p>
            <a:fld id="{EFE1BE3D-2270-47C9-A3C9-4D5C35C456BA}" type="slidenum">
              <a:rPr lang="en-US" smtClean="0"/>
              <a:t>‹#›</a:t>
            </a:fld>
            <a:endParaRPr lang="en-US"/>
          </a:p>
        </p:txBody>
      </p:sp>
    </p:spTree>
    <p:extLst>
      <p:ext uri="{BB962C8B-B14F-4D97-AF65-F5344CB8AC3E}">
        <p14:creationId xmlns:p14="http://schemas.microsoft.com/office/powerpoint/2010/main" val="5277979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31917-4164-6E36-7B4D-26BFD57EB78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A709034-A20F-A2B1-7A0A-50B0160E6D7B}"/>
              </a:ext>
            </a:extLst>
          </p:cNvPr>
          <p:cNvSpPr>
            <a:spLocks noGrp="1"/>
          </p:cNvSpPr>
          <p:nvPr>
            <p:ph type="dt" sz="half" idx="10"/>
          </p:nvPr>
        </p:nvSpPr>
        <p:spPr/>
        <p:txBody>
          <a:bodyPr/>
          <a:lstStyle/>
          <a:p>
            <a:fld id="{8CB1ACC7-7DB8-45D5-B744-E0800C278BFF}" type="datetimeFigureOut">
              <a:rPr lang="en-US" smtClean="0"/>
              <a:t>12/8/2025</a:t>
            </a:fld>
            <a:endParaRPr lang="en-US"/>
          </a:p>
        </p:txBody>
      </p:sp>
      <p:sp>
        <p:nvSpPr>
          <p:cNvPr id="4" name="Footer Placeholder 3">
            <a:extLst>
              <a:ext uri="{FF2B5EF4-FFF2-40B4-BE49-F238E27FC236}">
                <a16:creationId xmlns:a16="http://schemas.microsoft.com/office/drawing/2014/main" id="{9D85BF5E-9BDD-3782-9F29-5150572EE6D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DDBBD0E-2EB2-6C6F-C23F-DCCDEED79E17}"/>
              </a:ext>
            </a:extLst>
          </p:cNvPr>
          <p:cNvSpPr>
            <a:spLocks noGrp="1"/>
          </p:cNvSpPr>
          <p:nvPr>
            <p:ph type="sldNum" sz="quarter" idx="12"/>
          </p:nvPr>
        </p:nvSpPr>
        <p:spPr/>
        <p:txBody>
          <a:bodyPr/>
          <a:lstStyle/>
          <a:p>
            <a:fld id="{EFE1BE3D-2270-47C9-A3C9-4D5C35C456BA}" type="slidenum">
              <a:rPr lang="en-US" smtClean="0"/>
              <a:t>‹#›</a:t>
            </a:fld>
            <a:endParaRPr lang="en-US"/>
          </a:p>
        </p:txBody>
      </p:sp>
    </p:spTree>
    <p:extLst>
      <p:ext uri="{BB962C8B-B14F-4D97-AF65-F5344CB8AC3E}">
        <p14:creationId xmlns:p14="http://schemas.microsoft.com/office/powerpoint/2010/main" val="42655212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DE3E6E-3356-6D11-8BA4-D443BEAE81E4}"/>
              </a:ext>
            </a:extLst>
          </p:cNvPr>
          <p:cNvSpPr>
            <a:spLocks noGrp="1"/>
          </p:cNvSpPr>
          <p:nvPr>
            <p:ph type="dt" sz="half" idx="10"/>
          </p:nvPr>
        </p:nvSpPr>
        <p:spPr/>
        <p:txBody>
          <a:bodyPr/>
          <a:lstStyle/>
          <a:p>
            <a:fld id="{8CB1ACC7-7DB8-45D5-B744-E0800C278BFF}" type="datetimeFigureOut">
              <a:rPr lang="en-US" smtClean="0"/>
              <a:t>12/8/2025</a:t>
            </a:fld>
            <a:endParaRPr lang="en-US"/>
          </a:p>
        </p:txBody>
      </p:sp>
      <p:sp>
        <p:nvSpPr>
          <p:cNvPr id="3" name="Footer Placeholder 2">
            <a:extLst>
              <a:ext uri="{FF2B5EF4-FFF2-40B4-BE49-F238E27FC236}">
                <a16:creationId xmlns:a16="http://schemas.microsoft.com/office/drawing/2014/main" id="{FAA8802F-7F43-7070-45A7-0D555087084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50109F-4BDA-7184-4FFD-CEA01C1A8F05}"/>
              </a:ext>
            </a:extLst>
          </p:cNvPr>
          <p:cNvSpPr>
            <a:spLocks noGrp="1"/>
          </p:cNvSpPr>
          <p:nvPr>
            <p:ph type="sldNum" sz="quarter" idx="12"/>
          </p:nvPr>
        </p:nvSpPr>
        <p:spPr/>
        <p:txBody>
          <a:bodyPr/>
          <a:lstStyle/>
          <a:p>
            <a:fld id="{EFE1BE3D-2270-47C9-A3C9-4D5C35C456BA}" type="slidenum">
              <a:rPr lang="en-US" smtClean="0"/>
              <a:t>‹#›</a:t>
            </a:fld>
            <a:endParaRPr lang="en-US"/>
          </a:p>
        </p:txBody>
      </p:sp>
    </p:spTree>
    <p:extLst>
      <p:ext uri="{BB962C8B-B14F-4D97-AF65-F5344CB8AC3E}">
        <p14:creationId xmlns:p14="http://schemas.microsoft.com/office/powerpoint/2010/main" val="11045965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C35A3-D4BB-9CCE-55F0-E7D0C98F9B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5C309E7-4F1A-36F6-315D-A4E0DF82C5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F1A6477-D004-7273-7952-F4CB40E16F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039E3B-3E7E-6BCE-BB0B-B4E184F954B0}"/>
              </a:ext>
            </a:extLst>
          </p:cNvPr>
          <p:cNvSpPr>
            <a:spLocks noGrp="1"/>
          </p:cNvSpPr>
          <p:nvPr>
            <p:ph type="dt" sz="half" idx="10"/>
          </p:nvPr>
        </p:nvSpPr>
        <p:spPr/>
        <p:txBody>
          <a:bodyPr/>
          <a:lstStyle/>
          <a:p>
            <a:fld id="{8CB1ACC7-7DB8-45D5-B744-E0800C278BFF}" type="datetimeFigureOut">
              <a:rPr lang="en-US" smtClean="0"/>
              <a:t>12/8/2025</a:t>
            </a:fld>
            <a:endParaRPr lang="en-US"/>
          </a:p>
        </p:txBody>
      </p:sp>
      <p:sp>
        <p:nvSpPr>
          <p:cNvPr id="6" name="Footer Placeholder 5">
            <a:extLst>
              <a:ext uri="{FF2B5EF4-FFF2-40B4-BE49-F238E27FC236}">
                <a16:creationId xmlns:a16="http://schemas.microsoft.com/office/drawing/2014/main" id="{9F34A590-4B3E-44A9-5DF1-83F2618A45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DEC5B4-9649-EA5D-84F6-5AA850B7BB74}"/>
              </a:ext>
            </a:extLst>
          </p:cNvPr>
          <p:cNvSpPr>
            <a:spLocks noGrp="1"/>
          </p:cNvSpPr>
          <p:nvPr>
            <p:ph type="sldNum" sz="quarter" idx="12"/>
          </p:nvPr>
        </p:nvSpPr>
        <p:spPr/>
        <p:txBody>
          <a:bodyPr/>
          <a:lstStyle/>
          <a:p>
            <a:fld id="{EFE1BE3D-2270-47C9-A3C9-4D5C35C456BA}" type="slidenum">
              <a:rPr lang="en-US" smtClean="0"/>
              <a:t>‹#›</a:t>
            </a:fld>
            <a:endParaRPr lang="en-US"/>
          </a:p>
        </p:txBody>
      </p:sp>
    </p:spTree>
    <p:extLst>
      <p:ext uri="{BB962C8B-B14F-4D97-AF65-F5344CB8AC3E}">
        <p14:creationId xmlns:p14="http://schemas.microsoft.com/office/powerpoint/2010/main" val="4152971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E19F8-BB38-4E2C-6A44-76BF14B29E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A34E38-D6AE-26DC-EFD4-7F7A913C8D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0DAEBB-AA3E-CFA8-3407-4C8EE2EE1A31}"/>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03ACFDA8-96FF-A304-4F9C-C829BC9A06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CA21E5-CAC0-CA2E-B364-6144434075D5}"/>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1387988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0FC39-0D84-EE14-3766-98663C6581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F3540AC-CBEE-966E-F2CB-3DEFBB0A86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ABBC2A9-814F-BBEA-A37F-631656B5FC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131B84-664B-25E6-9B84-590075050A55}"/>
              </a:ext>
            </a:extLst>
          </p:cNvPr>
          <p:cNvSpPr>
            <a:spLocks noGrp="1"/>
          </p:cNvSpPr>
          <p:nvPr>
            <p:ph type="dt" sz="half" idx="10"/>
          </p:nvPr>
        </p:nvSpPr>
        <p:spPr/>
        <p:txBody>
          <a:bodyPr/>
          <a:lstStyle/>
          <a:p>
            <a:fld id="{8CB1ACC7-7DB8-45D5-B744-E0800C278BFF}" type="datetimeFigureOut">
              <a:rPr lang="en-US" smtClean="0"/>
              <a:t>12/8/2025</a:t>
            </a:fld>
            <a:endParaRPr lang="en-US"/>
          </a:p>
        </p:txBody>
      </p:sp>
      <p:sp>
        <p:nvSpPr>
          <p:cNvPr id="6" name="Footer Placeholder 5">
            <a:extLst>
              <a:ext uri="{FF2B5EF4-FFF2-40B4-BE49-F238E27FC236}">
                <a16:creationId xmlns:a16="http://schemas.microsoft.com/office/drawing/2014/main" id="{A03FB894-DC34-9B92-44BD-CDE0411866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4FF1E9-0996-6E97-A723-E9D743430AE9}"/>
              </a:ext>
            </a:extLst>
          </p:cNvPr>
          <p:cNvSpPr>
            <a:spLocks noGrp="1"/>
          </p:cNvSpPr>
          <p:nvPr>
            <p:ph type="sldNum" sz="quarter" idx="12"/>
          </p:nvPr>
        </p:nvSpPr>
        <p:spPr/>
        <p:txBody>
          <a:bodyPr/>
          <a:lstStyle/>
          <a:p>
            <a:fld id="{EFE1BE3D-2270-47C9-A3C9-4D5C35C456BA}" type="slidenum">
              <a:rPr lang="en-US" smtClean="0"/>
              <a:t>‹#›</a:t>
            </a:fld>
            <a:endParaRPr lang="en-US"/>
          </a:p>
        </p:txBody>
      </p:sp>
    </p:spTree>
    <p:extLst>
      <p:ext uri="{BB962C8B-B14F-4D97-AF65-F5344CB8AC3E}">
        <p14:creationId xmlns:p14="http://schemas.microsoft.com/office/powerpoint/2010/main" val="20477437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F1ADF-ED7F-F643-FFE2-E0888C7A91F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0FD2C9D-3109-2608-755B-4CA63160411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8C7C7D-6B67-016B-C670-E9AACEE50324}"/>
              </a:ext>
            </a:extLst>
          </p:cNvPr>
          <p:cNvSpPr>
            <a:spLocks noGrp="1"/>
          </p:cNvSpPr>
          <p:nvPr>
            <p:ph type="dt" sz="half" idx="10"/>
          </p:nvPr>
        </p:nvSpPr>
        <p:spPr/>
        <p:txBody>
          <a:bodyPr/>
          <a:lstStyle/>
          <a:p>
            <a:fld id="{8CB1ACC7-7DB8-45D5-B744-E0800C278BFF}" type="datetimeFigureOut">
              <a:rPr lang="en-US" smtClean="0"/>
              <a:t>12/8/2025</a:t>
            </a:fld>
            <a:endParaRPr lang="en-US"/>
          </a:p>
        </p:txBody>
      </p:sp>
      <p:sp>
        <p:nvSpPr>
          <p:cNvPr id="5" name="Footer Placeholder 4">
            <a:extLst>
              <a:ext uri="{FF2B5EF4-FFF2-40B4-BE49-F238E27FC236}">
                <a16:creationId xmlns:a16="http://schemas.microsoft.com/office/drawing/2014/main" id="{D4736A20-E0BE-9CCD-51CD-A503A827F9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3413B6-8EDE-C421-6881-093460047267}"/>
              </a:ext>
            </a:extLst>
          </p:cNvPr>
          <p:cNvSpPr>
            <a:spLocks noGrp="1"/>
          </p:cNvSpPr>
          <p:nvPr>
            <p:ph type="sldNum" sz="quarter" idx="12"/>
          </p:nvPr>
        </p:nvSpPr>
        <p:spPr/>
        <p:txBody>
          <a:bodyPr/>
          <a:lstStyle/>
          <a:p>
            <a:fld id="{EFE1BE3D-2270-47C9-A3C9-4D5C35C456BA}" type="slidenum">
              <a:rPr lang="en-US" smtClean="0"/>
              <a:t>‹#›</a:t>
            </a:fld>
            <a:endParaRPr lang="en-US"/>
          </a:p>
        </p:txBody>
      </p:sp>
    </p:spTree>
    <p:extLst>
      <p:ext uri="{BB962C8B-B14F-4D97-AF65-F5344CB8AC3E}">
        <p14:creationId xmlns:p14="http://schemas.microsoft.com/office/powerpoint/2010/main" val="15907151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7AB67D-7A0B-8F2B-0227-58D873045F2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F6EC6A9-D45E-516E-F389-8899FD507AE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6DD525-7479-B930-D5C7-771F2C2850D4}"/>
              </a:ext>
            </a:extLst>
          </p:cNvPr>
          <p:cNvSpPr>
            <a:spLocks noGrp="1"/>
          </p:cNvSpPr>
          <p:nvPr>
            <p:ph type="dt" sz="half" idx="10"/>
          </p:nvPr>
        </p:nvSpPr>
        <p:spPr/>
        <p:txBody>
          <a:bodyPr/>
          <a:lstStyle/>
          <a:p>
            <a:fld id="{8CB1ACC7-7DB8-45D5-B744-E0800C278BFF}" type="datetimeFigureOut">
              <a:rPr lang="en-US" smtClean="0"/>
              <a:t>12/8/2025</a:t>
            </a:fld>
            <a:endParaRPr lang="en-US"/>
          </a:p>
        </p:txBody>
      </p:sp>
      <p:sp>
        <p:nvSpPr>
          <p:cNvPr id="5" name="Footer Placeholder 4">
            <a:extLst>
              <a:ext uri="{FF2B5EF4-FFF2-40B4-BE49-F238E27FC236}">
                <a16:creationId xmlns:a16="http://schemas.microsoft.com/office/drawing/2014/main" id="{25FD594B-7E59-32F5-9BB9-5AF1EE9781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8F1A35-D315-674F-C650-E59F0B4BCF52}"/>
              </a:ext>
            </a:extLst>
          </p:cNvPr>
          <p:cNvSpPr>
            <a:spLocks noGrp="1"/>
          </p:cNvSpPr>
          <p:nvPr>
            <p:ph type="sldNum" sz="quarter" idx="12"/>
          </p:nvPr>
        </p:nvSpPr>
        <p:spPr/>
        <p:txBody>
          <a:bodyPr/>
          <a:lstStyle/>
          <a:p>
            <a:fld id="{EFE1BE3D-2270-47C9-A3C9-4D5C35C456BA}" type="slidenum">
              <a:rPr lang="en-US" smtClean="0"/>
              <a:t>‹#›</a:t>
            </a:fld>
            <a:endParaRPr lang="en-US"/>
          </a:p>
        </p:txBody>
      </p:sp>
    </p:spTree>
    <p:extLst>
      <p:ext uri="{BB962C8B-B14F-4D97-AF65-F5344CB8AC3E}">
        <p14:creationId xmlns:p14="http://schemas.microsoft.com/office/powerpoint/2010/main" val="1985926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1DAC6-7F15-7FDF-CBC8-5C18DE0B41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ED07DA1-AF76-451C-3123-3B1B0A5A6CB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A27DC2-0819-82DC-8BA2-2E5ABAB95261}"/>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994FE17D-BCBC-6980-6BAA-86F3D4A26E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E11198-2E93-524C-50C0-BA9E0031F4C5}"/>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3749142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67272-ED1C-1EBF-9A09-2BA386D615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A8529A-032C-59CD-50B9-84706BBB078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324FBED-04A4-8BAD-498C-26B5DE7DF72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D217711-5E83-E77B-4C4F-7951B1ABD535}"/>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6" name="Footer Placeholder 5">
            <a:extLst>
              <a:ext uri="{FF2B5EF4-FFF2-40B4-BE49-F238E27FC236}">
                <a16:creationId xmlns:a16="http://schemas.microsoft.com/office/drawing/2014/main" id="{44FCCD2C-45E4-B928-A760-85D7DEC34B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FB0CB6-9D73-EEDF-53FB-F8BE088FAA8B}"/>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78434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14D98-8CDD-5D3B-BDAA-EF97CC833F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2BB1869-E3C5-50CF-27F3-C67284B27B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AD060E-5211-362F-A713-AF972D3CBE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45EEF8B-FC90-9A88-1456-4F3CB8B4B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2A960CD-2448-C8A6-9D0B-B237786351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3FD7A7-97F7-E0DE-1E45-4516E5446D0C}"/>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8" name="Footer Placeholder 7">
            <a:extLst>
              <a:ext uri="{FF2B5EF4-FFF2-40B4-BE49-F238E27FC236}">
                <a16:creationId xmlns:a16="http://schemas.microsoft.com/office/drawing/2014/main" id="{DFEE6024-DCC1-20BC-3026-BA90E1900D7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AAF423-5D08-F813-DDC3-65661F275D91}"/>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3988357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C8764-F6DF-F028-8DB7-AD0BE70B15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D16F7E-52B1-8F44-BAEA-6CA5FD92D1F7}"/>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4" name="Footer Placeholder 3">
            <a:extLst>
              <a:ext uri="{FF2B5EF4-FFF2-40B4-BE49-F238E27FC236}">
                <a16:creationId xmlns:a16="http://schemas.microsoft.com/office/drawing/2014/main" id="{6AD4A6B9-2DEA-3443-D8C4-661469CE9CC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1A22BC-DF86-2C16-7401-DE831A96ECFD}"/>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630757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70CF79-04CC-26BC-C85F-379AD931A9F4}"/>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3" name="Footer Placeholder 2">
            <a:extLst>
              <a:ext uri="{FF2B5EF4-FFF2-40B4-BE49-F238E27FC236}">
                <a16:creationId xmlns:a16="http://schemas.microsoft.com/office/drawing/2014/main" id="{94470FE2-2736-9675-5385-87C840EB62B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7FF97F6-3711-D22C-B665-19115AD7FAE9}"/>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4047162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60E63-2984-E00E-9C2B-93C2695542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6E7CFD4-1E3B-7974-6655-2E880A226C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2BBF841-B59E-B3D1-ADFD-DB95762386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B17AF2-D57D-234F-46FD-F5114B3268EB}"/>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6" name="Footer Placeholder 5">
            <a:extLst>
              <a:ext uri="{FF2B5EF4-FFF2-40B4-BE49-F238E27FC236}">
                <a16:creationId xmlns:a16="http://schemas.microsoft.com/office/drawing/2014/main" id="{26E80FC1-2C8D-7073-7B56-A19811498F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FEAE27-52EF-4D3C-C52C-F47462884F82}"/>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2702850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EF017-14EC-E7EF-1E85-915A623CAA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193EDB0-4D8D-9D34-7A0D-1845A975D5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438F07-A2C9-1067-8E14-AC83D17299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5D6044-771D-B06A-BD9B-EDD341EC5DC4}"/>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6" name="Footer Placeholder 5">
            <a:extLst>
              <a:ext uri="{FF2B5EF4-FFF2-40B4-BE49-F238E27FC236}">
                <a16:creationId xmlns:a16="http://schemas.microsoft.com/office/drawing/2014/main" id="{BD7F60BE-5692-6A98-5864-DA4FBED902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E428CE-AB0E-02C2-F778-35A1C1615253}"/>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577177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ED69E3-F794-F575-AC4A-69BDBCEB2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207748F-FDDF-6C78-55F2-21ED9861ED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B06C16-E113-CBB2-2139-8BAA87DAE4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C6EA3C0E-27E4-AFDC-A801-F5C52AC658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6F5C772-999C-D5D7-36AE-A16A9DBA61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8548A0C-9AB1-441A-9259-B7D2AA1F8386}" type="slidenum">
              <a:rPr lang="en-US" smtClean="0"/>
              <a:t>‹#›</a:t>
            </a:fld>
            <a:endParaRPr lang="en-US"/>
          </a:p>
        </p:txBody>
      </p:sp>
    </p:spTree>
    <p:extLst>
      <p:ext uri="{BB962C8B-B14F-4D97-AF65-F5344CB8AC3E}">
        <p14:creationId xmlns:p14="http://schemas.microsoft.com/office/powerpoint/2010/main" val="2866586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26911A-E16A-68D1-835D-478FA5E7E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4A06DC7-58F7-E313-8637-C54D264497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B0422E-6506-F78B-A14C-B6441F256F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CB1ACC7-7DB8-45D5-B744-E0800C278BFF}" type="datetimeFigureOut">
              <a:rPr lang="en-US" smtClean="0"/>
              <a:t>12/8/2025</a:t>
            </a:fld>
            <a:endParaRPr lang="en-US"/>
          </a:p>
        </p:txBody>
      </p:sp>
      <p:sp>
        <p:nvSpPr>
          <p:cNvPr id="5" name="Footer Placeholder 4">
            <a:extLst>
              <a:ext uri="{FF2B5EF4-FFF2-40B4-BE49-F238E27FC236}">
                <a16:creationId xmlns:a16="http://schemas.microsoft.com/office/drawing/2014/main" id="{E0B4776E-8C76-6F1B-CB6E-E99C23342B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B819C7B-16CE-8950-1E3A-ADE02F8BAF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FE1BE3D-2270-47C9-A3C9-4D5C35C456BA}" type="slidenum">
              <a:rPr lang="en-US" smtClean="0"/>
              <a:t>‹#›</a:t>
            </a:fld>
            <a:endParaRPr lang="en-US"/>
          </a:p>
        </p:txBody>
      </p:sp>
    </p:spTree>
    <p:extLst>
      <p:ext uri="{BB962C8B-B14F-4D97-AF65-F5344CB8AC3E}">
        <p14:creationId xmlns:p14="http://schemas.microsoft.com/office/powerpoint/2010/main" val="11190148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7F9F476-6833-4C5F-A3D2-37BDB2165A9E}"/>
              </a:ext>
            </a:extLst>
          </p:cNvPr>
          <p:cNvSpPr>
            <a:spLocks noGrp="1"/>
          </p:cNvSpPr>
          <p:nvPr>
            <p:ph type="subTitle" idx="1"/>
          </p:nvPr>
        </p:nvSpPr>
        <p:spPr>
          <a:xfrm>
            <a:off x="2667000" y="2927713"/>
            <a:ext cx="6858000" cy="1655762"/>
          </a:xfrm>
        </p:spPr>
        <p:txBody>
          <a:bodyPr vert="horz" lIns="91440" tIns="45720" rIns="91440" bIns="45720" rtlCol="0" anchor="t">
            <a:normAutofit/>
          </a:bodyPr>
          <a:lstStyle/>
          <a:p>
            <a:r>
              <a:rPr lang="en-US" sz="3200" b="1" dirty="0">
                <a:solidFill>
                  <a:srgbClr val="000000"/>
                </a:solidFill>
                <a:latin typeface="Times New Roman"/>
                <a:ea typeface="Tahoma"/>
                <a:cs typeface="Tahoma"/>
              </a:rPr>
              <a:t>Electronic Service Record (ESR)</a:t>
            </a:r>
            <a:endParaRPr lang="en-US" sz="3200" b="1">
              <a:solidFill>
                <a:srgbClr val="000000"/>
              </a:solidFill>
              <a:latin typeface="Times New Roman"/>
              <a:ea typeface="Tahoma"/>
              <a:cs typeface="Tahoma"/>
            </a:endParaRPr>
          </a:p>
          <a:p>
            <a:pPr marL="0" indent="0" algn="ctr">
              <a:buNone/>
            </a:pPr>
            <a:r>
              <a:rPr lang="en-US" sz="3200" b="1" dirty="0">
                <a:solidFill>
                  <a:srgbClr val="000000"/>
                </a:solidFill>
                <a:latin typeface="Times New Roman"/>
                <a:ea typeface="Tahoma"/>
                <a:cs typeface="Tahoma"/>
              </a:rPr>
              <a:t>Official Military Personnel File (OMPF)</a:t>
            </a:r>
            <a:endParaRPr lang="en-US" b="1">
              <a:latin typeface="Times New Roman"/>
            </a:endParaRPr>
          </a:p>
        </p:txBody>
      </p:sp>
    </p:spTree>
    <p:extLst>
      <p:ext uri="{BB962C8B-B14F-4D97-AF65-F5344CB8AC3E}">
        <p14:creationId xmlns:p14="http://schemas.microsoft.com/office/powerpoint/2010/main" val="530703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F9871-DB24-9625-460E-EC516D1EDF8E}"/>
              </a:ext>
            </a:extLst>
          </p:cNvPr>
          <p:cNvSpPr>
            <a:spLocks noGrp="1"/>
          </p:cNvSpPr>
          <p:nvPr>
            <p:ph type="title"/>
          </p:nvPr>
        </p:nvSpPr>
        <p:spPr>
          <a:xfrm>
            <a:off x="-1104" y="3866"/>
            <a:ext cx="12194208" cy="1435997"/>
          </a:xfrm>
        </p:spPr>
        <p:txBody>
          <a:bodyPr>
            <a:normAutofit/>
          </a:bodyPr>
          <a:lstStyle/>
          <a:p>
            <a:pPr algn="ctr"/>
            <a:r>
              <a:rPr lang="en-US" sz="3200" b="1" dirty="0">
                <a:solidFill>
                  <a:srgbClr val="000000"/>
                </a:solidFill>
                <a:latin typeface="Times New Roman"/>
                <a:ea typeface="Tahoma"/>
                <a:cs typeface="Tahoma"/>
              </a:rPr>
              <a:t>DEPT/DIV CC Responsibilities</a:t>
            </a:r>
            <a:endParaRPr lang="en-US" sz="3200" b="1" dirty="0">
              <a:latin typeface="Times New Roman"/>
            </a:endParaRPr>
          </a:p>
        </p:txBody>
      </p:sp>
      <p:sp>
        <p:nvSpPr>
          <p:cNvPr id="3" name="Content Placeholder 2">
            <a:extLst>
              <a:ext uri="{FF2B5EF4-FFF2-40B4-BE49-F238E27FC236}">
                <a16:creationId xmlns:a16="http://schemas.microsoft.com/office/drawing/2014/main" id="{27D19614-7FD2-3FC9-FA5D-ACC8C2120CC6}"/>
              </a:ext>
            </a:extLst>
          </p:cNvPr>
          <p:cNvSpPr>
            <a:spLocks noGrp="1"/>
          </p:cNvSpPr>
          <p:nvPr>
            <p:ph idx="1"/>
          </p:nvPr>
        </p:nvSpPr>
        <p:spPr>
          <a:xfrm>
            <a:off x="1615937" y="1524000"/>
            <a:ext cx="8953500" cy="4484226"/>
          </a:xfrm>
        </p:spPr>
        <p:txBody>
          <a:bodyPr vert="horz" lIns="91440" tIns="45720" rIns="91440" bIns="45720" rtlCol="0" anchor="t">
            <a:normAutofit/>
          </a:bodyPr>
          <a:lstStyle/>
          <a:p>
            <a:pPr>
              <a:lnSpc>
                <a:spcPct val="100000"/>
              </a:lnSpc>
              <a:spcBef>
                <a:spcPts val="300"/>
              </a:spcBef>
              <a:spcAft>
                <a:spcPts val="300"/>
              </a:spcAft>
            </a:pPr>
            <a:r>
              <a:rPr lang="en-US" sz="2000" dirty="0">
                <a:solidFill>
                  <a:srgbClr val="000000"/>
                </a:solidFill>
                <a:latin typeface="Times New Roman"/>
                <a:ea typeface="Tahoma"/>
                <a:cs typeface="Tahoma"/>
              </a:rPr>
              <a:t>Platform/Command specific</a:t>
            </a:r>
            <a:endParaRPr lang="en-US" sz="2000">
              <a:latin typeface="Times New Roman"/>
              <a:ea typeface="Tahoma"/>
              <a:cs typeface="Tahoma"/>
            </a:endParaRPr>
          </a:p>
          <a:p>
            <a:pPr lvl="1">
              <a:lnSpc>
                <a:spcPct val="100000"/>
              </a:lnSpc>
              <a:spcBef>
                <a:spcPts val="300"/>
              </a:spcBef>
              <a:spcAft>
                <a:spcPts val="300"/>
              </a:spcAft>
            </a:pPr>
            <a:r>
              <a:rPr lang="en-US" sz="2000" dirty="0">
                <a:solidFill>
                  <a:srgbClr val="000000"/>
                </a:solidFill>
                <a:latin typeface="Times New Roman"/>
                <a:ea typeface="+mn-lt"/>
                <a:cs typeface="+mn-lt"/>
              </a:rPr>
              <a:t>Encourage your Sailors to review their ESR pages</a:t>
            </a:r>
          </a:p>
          <a:p>
            <a:pPr lvl="1">
              <a:lnSpc>
                <a:spcPct val="100000"/>
              </a:lnSpc>
              <a:spcBef>
                <a:spcPts val="300"/>
              </a:spcBef>
              <a:spcAft>
                <a:spcPts val="300"/>
              </a:spcAft>
            </a:pPr>
            <a:r>
              <a:rPr lang="en-US" sz="2000" dirty="0">
                <a:solidFill>
                  <a:srgbClr val="000000"/>
                </a:solidFill>
                <a:latin typeface="Times New Roman"/>
                <a:ea typeface="+mn-lt"/>
                <a:cs typeface="+mn-lt"/>
              </a:rPr>
              <a:t>Work with command CPPAs to ensure data accurately reflects the member’s personal and professional achievement</a:t>
            </a:r>
          </a:p>
          <a:p>
            <a:pPr lvl="1">
              <a:lnSpc>
                <a:spcPct val="100000"/>
              </a:lnSpc>
              <a:spcBef>
                <a:spcPts val="300"/>
              </a:spcBef>
              <a:spcAft>
                <a:spcPts val="300"/>
              </a:spcAft>
            </a:pPr>
            <a:r>
              <a:rPr lang="en-US" sz="2000" dirty="0">
                <a:solidFill>
                  <a:srgbClr val="000000"/>
                </a:solidFill>
                <a:latin typeface="Times New Roman"/>
                <a:ea typeface="+mn-lt"/>
                <a:cs typeface="+mn-lt"/>
              </a:rPr>
              <a:t>When routing any correspondence make sure you understand the nature of the request with the applicable references/ instruction</a:t>
            </a:r>
          </a:p>
          <a:p>
            <a:pPr lvl="1">
              <a:lnSpc>
                <a:spcPct val="100000"/>
              </a:lnSpc>
              <a:spcBef>
                <a:spcPts val="300"/>
              </a:spcBef>
              <a:spcAft>
                <a:spcPts val="300"/>
              </a:spcAft>
            </a:pPr>
            <a:r>
              <a:rPr lang="en-US" sz="2000" dirty="0">
                <a:solidFill>
                  <a:srgbClr val="000000"/>
                </a:solidFill>
                <a:latin typeface="Times New Roman"/>
                <a:ea typeface="+mn-lt"/>
                <a:cs typeface="+mn-lt"/>
              </a:rPr>
              <a:t>Know all the necessary resources to help your Sailors</a:t>
            </a:r>
            <a:endParaRPr lang="en-US" sz="2000" dirty="0">
              <a:solidFill>
                <a:srgbClr val="FFFF00"/>
              </a:solidFill>
              <a:latin typeface="Aptos" panose="02110004020202020204"/>
              <a:ea typeface="Tahoma"/>
              <a:cs typeface="Tahoma"/>
            </a:endParaRPr>
          </a:p>
          <a:p>
            <a:pPr>
              <a:lnSpc>
                <a:spcPct val="100000"/>
              </a:lnSpc>
              <a:spcBef>
                <a:spcPts val="300"/>
              </a:spcBef>
              <a:spcAft>
                <a:spcPts val="300"/>
              </a:spcAft>
            </a:pPr>
            <a:endParaRPr lang="en-US" dirty="0">
              <a:solidFill>
                <a:srgbClr val="FFFF00"/>
              </a:solidFill>
              <a:ea typeface="Tahoma"/>
              <a:cs typeface="Tahoma"/>
            </a:endParaRPr>
          </a:p>
        </p:txBody>
      </p:sp>
    </p:spTree>
    <p:extLst>
      <p:ext uri="{BB962C8B-B14F-4D97-AF65-F5344CB8AC3E}">
        <p14:creationId xmlns:p14="http://schemas.microsoft.com/office/powerpoint/2010/main" val="3745570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0E47C-DAD8-99E3-8C01-31B647EC6AC5}"/>
              </a:ext>
            </a:extLst>
          </p:cNvPr>
          <p:cNvSpPr>
            <a:spLocks noGrp="1"/>
          </p:cNvSpPr>
          <p:nvPr>
            <p:ph type="title"/>
          </p:nvPr>
        </p:nvSpPr>
        <p:spPr>
          <a:xfrm>
            <a:off x="-1104" y="-1104"/>
            <a:ext cx="12194208" cy="1402867"/>
          </a:xfrm>
        </p:spPr>
        <p:txBody>
          <a:bodyPr>
            <a:normAutofit/>
          </a:bodyPr>
          <a:lstStyle/>
          <a:p>
            <a:pPr algn="ctr"/>
            <a:r>
              <a:rPr lang="en-US" sz="3200" b="1" dirty="0">
                <a:solidFill>
                  <a:srgbClr val="000000"/>
                </a:solidFill>
                <a:latin typeface="Times New Roman"/>
                <a:cs typeface="Times New Roman"/>
              </a:rPr>
              <a:t> Knowledge Check  </a:t>
            </a:r>
            <a:endParaRPr lang="en-US" sz="3200" dirty="0">
              <a:latin typeface="Aptos Display" panose="02110004020202020204"/>
              <a:cs typeface="Times New Roman"/>
            </a:endParaRPr>
          </a:p>
        </p:txBody>
      </p:sp>
      <p:sp>
        <p:nvSpPr>
          <p:cNvPr id="3" name="Content Placeholder 2">
            <a:extLst>
              <a:ext uri="{FF2B5EF4-FFF2-40B4-BE49-F238E27FC236}">
                <a16:creationId xmlns:a16="http://schemas.microsoft.com/office/drawing/2014/main" id="{3E9D284B-4FB1-1BBF-1E84-266DB4574335}"/>
              </a:ext>
            </a:extLst>
          </p:cNvPr>
          <p:cNvSpPr>
            <a:spLocks noGrp="1"/>
          </p:cNvSpPr>
          <p:nvPr>
            <p:ph idx="1"/>
          </p:nvPr>
        </p:nvSpPr>
        <p:spPr>
          <a:xfrm>
            <a:off x="1142724" y="1483535"/>
            <a:ext cx="9906000" cy="4050550"/>
          </a:xfrm>
        </p:spPr>
        <p:txBody>
          <a:bodyPr vert="horz" lIns="91440" tIns="45720" rIns="91440" bIns="45720" rtlCol="0" anchor="t">
            <a:normAutofit/>
          </a:bodyPr>
          <a:lstStyle/>
          <a:p>
            <a:pPr>
              <a:lnSpc>
                <a:spcPct val="100000"/>
              </a:lnSpc>
              <a:spcAft>
                <a:spcPts val="1000"/>
              </a:spcAft>
              <a:buAutoNum type="arabicPeriod"/>
            </a:pPr>
            <a:r>
              <a:rPr lang="en-US" sz="2000" dirty="0">
                <a:solidFill>
                  <a:srgbClr val="000000"/>
                </a:solidFill>
                <a:latin typeface="Times New Roman"/>
                <a:cs typeface="Times New Roman"/>
              </a:rPr>
              <a:t>Give two reasons why you should request OMPF correction?</a:t>
            </a:r>
            <a:endParaRPr lang="en-US" sz="2000">
              <a:solidFill>
                <a:srgbClr val="FFFF00"/>
              </a:solidFill>
              <a:latin typeface="Times New Roman"/>
              <a:ea typeface="Tahoma"/>
              <a:cs typeface="Times New Roman"/>
            </a:endParaRPr>
          </a:p>
          <a:p>
            <a:pPr>
              <a:lnSpc>
                <a:spcPct val="100000"/>
              </a:lnSpc>
              <a:spcAft>
                <a:spcPts val="1000"/>
              </a:spcAft>
              <a:buAutoNum type="arabicPeriod"/>
            </a:pPr>
            <a:r>
              <a:rPr lang="en-US" sz="2000" dirty="0">
                <a:solidFill>
                  <a:srgbClr val="000000"/>
                </a:solidFill>
                <a:latin typeface="Times New Roman"/>
                <a:cs typeface="Times New Roman"/>
              </a:rPr>
              <a:t>To what office do you send OMPF change request?</a:t>
            </a:r>
            <a:endParaRPr lang="en-US" sz="2000">
              <a:solidFill>
                <a:srgbClr val="FFFF00"/>
              </a:solidFill>
              <a:latin typeface="Times New Roman"/>
              <a:ea typeface="Tahoma"/>
              <a:cs typeface="Times New Roman"/>
            </a:endParaRPr>
          </a:p>
          <a:p>
            <a:pPr>
              <a:lnSpc>
                <a:spcPct val="100000"/>
              </a:lnSpc>
              <a:spcAft>
                <a:spcPts val="1000"/>
              </a:spcAft>
              <a:buAutoNum type="arabicPeriod"/>
            </a:pPr>
            <a:r>
              <a:rPr lang="en-US" sz="2000" dirty="0">
                <a:solidFill>
                  <a:srgbClr val="000000"/>
                </a:solidFill>
                <a:latin typeface="Times New Roman"/>
                <a:ea typeface="Tahoma"/>
                <a:cs typeface="Tahoma"/>
              </a:rPr>
              <a:t>Where in the ESR, can a Sailor find their PRD?</a:t>
            </a:r>
            <a:endParaRPr lang="en-US" sz="2000">
              <a:solidFill>
                <a:srgbClr val="000000"/>
              </a:solidFill>
              <a:latin typeface="Times New Roman"/>
              <a:ea typeface="Tahoma"/>
              <a:cs typeface="Tahoma"/>
            </a:endParaRPr>
          </a:p>
          <a:p>
            <a:pPr>
              <a:lnSpc>
                <a:spcPct val="100000"/>
              </a:lnSpc>
              <a:spcAft>
                <a:spcPts val="1000"/>
              </a:spcAft>
              <a:buAutoNum type="arabicPeriod"/>
            </a:pPr>
            <a:r>
              <a:rPr lang="en-US" sz="2000" dirty="0">
                <a:solidFill>
                  <a:srgbClr val="000000"/>
                </a:solidFill>
                <a:latin typeface="Times New Roman"/>
                <a:ea typeface="Tahoma"/>
                <a:cs typeface="Tahoma"/>
              </a:rPr>
              <a:t>Where in the ESR, can a Sailor find a listing of all their awards?</a:t>
            </a:r>
            <a:endParaRPr lang="en-US" sz="2000">
              <a:solidFill>
                <a:srgbClr val="000000"/>
              </a:solidFill>
              <a:latin typeface="Times New Roman"/>
              <a:ea typeface="Tahoma"/>
              <a:cs typeface="Tahoma"/>
            </a:endParaRPr>
          </a:p>
          <a:p>
            <a:pPr>
              <a:lnSpc>
                <a:spcPct val="100000"/>
              </a:lnSpc>
              <a:spcAft>
                <a:spcPts val="1000"/>
              </a:spcAft>
              <a:buAutoNum type="arabicPeriod"/>
            </a:pPr>
            <a:r>
              <a:rPr lang="en-US" sz="2000" dirty="0">
                <a:solidFill>
                  <a:srgbClr val="000000"/>
                </a:solidFill>
                <a:latin typeface="Times New Roman"/>
                <a:ea typeface="Tahoma"/>
                <a:cs typeface="Tahoma"/>
              </a:rPr>
              <a:t>Where in the ESR, can a Sailor find copy of their orders?</a:t>
            </a:r>
          </a:p>
          <a:p>
            <a:pPr>
              <a:lnSpc>
                <a:spcPct val="100000"/>
              </a:lnSpc>
              <a:spcBef>
                <a:spcPts val="300"/>
              </a:spcBef>
              <a:spcAft>
                <a:spcPts val="300"/>
              </a:spcAft>
              <a:buAutoNum type="arabicPeriod"/>
            </a:pPr>
            <a:endParaRPr lang="en-US" sz="2400" dirty="0">
              <a:ea typeface="Tahoma"/>
              <a:cs typeface="Tahoma"/>
            </a:endParaRPr>
          </a:p>
          <a:p>
            <a:pPr>
              <a:lnSpc>
                <a:spcPct val="100000"/>
              </a:lnSpc>
              <a:spcBef>
                <a:spcPts val="300"/>
              </a:spcBef>
              <a:spcAft>
                <a:spcPts val="300"/>
              </a:spcAft>
              <a:buAutoNum type="arabicPeriod"/>
            </a:pPr>
            <a:endParaRPr lang="en-US" sz="4000" dirty="0">
              <a:ea typeface="Tahoma"/>
              <a:cs typeface="Tahoma"/>
            </a:endParaRPr>
          </a:p>
        </p:txBody>
      </p:sp>
    </p:spTree>
    <p:extLst>
      <p:ext uri="{BB962C8B-B14F-4D97-AF65-F5344CB8AC3E}">
        <p14:creationId xmlns:p14="http://schemas.microsoft.com/office/powerpoint/2010/main" val="3283404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04" y="2495"/>
            <a:ext cx="12194208" cy="1347649"/>
          </a:xfrm>
        </p:spPr>
        <p:txBody>
          <a:bodyPr>
            <a:normAutofit/>
          </a:bodyPr>
          <a:lstStyle/>
          <a:p>
            <a:pPr algn="ctr"/>
            <a:r>
              <a:rPr lang="en-US" sz="3200" b="1" dirty="0">
                <a:solidFill>
                  <a:srgbClr val="000000"/>
                </a:solidFill>
                <a:latin typeface="Times New Roman"/>
                <a:cs typeface="Times New Roman"/>
              </a:rPr>
              <a:t>Summary and Review</a:t>
            </a:r>
          </a:p>
        </p:txBody>
      </p:sp>
      <p:sp>
        <p:nvSpPr>
          <p:cNvPr id="3" name="Content Placeholder 2"/>
          <p:cNvSpPr>
            <a:spLocks noGrp="1"/>
          </p:cNvSpPr>
          <p:nvPr>
            <p:ph idx="1"/>
          </p:nvPr>
        </p:nvSpPr>
        <p:spPr>
          <a:xfrm>
            <a:off x="1630293" y="1347304"/>
            <a:ext cx="8928100" cy="4353019"/>
          </a:xfrm>
        </p:spPr>
        <p:txBody>
          <a:bodyPr vert="horz" lIns="91440" tIns="45720" rIns="91440" bIns="45720" rtlCol="0" anchor="t">
            <a:normAutofit/>
          </a:bodyPr>
          <a:lstStyle/>
          <a:p>
            <a:pPr>
              <a:lnSpc>
                <a:spcPct val="100000"/>
              </a:lnSpc>
              <a:spcBef>
                <a:spcPts val="300"/>
              </a:spcBef>
              <a:spcAft>
                <a:spcPts val="300"/>
              </a:spcAft>
            </a:pPr>
            <a:r>
              <a:rPr lang="en-US" sz="2000" dirty="0">
                <a:solidFill>
                  <a:srgbClr val="000000"/>
                </a:solidFill>
                <a:latin typeface="Times New Roman"/>
                <a:ea typeface="Tahoma"/>
                <a:cs typeface="Tahoma"/>
              </a:rPr>
              <a:t>In this lesson we discussed</a:t>
            </a:r>
          </a:p>
          <a:p>
            <a:pPr marL="685800" lvl="2">
              <a:lnSpc>
                <a:spcPct val="100000"/>
              </a:lnSpc>
              <a:spcBef>
                <a:spcPts val="300"/>
              </a:spcBef>
              <a:spcAft>
                <a:spcPts val="300"/>
              </a:spcAft>
            </a:pPr>
            <a:r>
              <a:rPr lang="en-US" sz="2000" dirty="0">
                <a:solidFill>
                  <a:srgbClr val="000000"/>
                </a:solidFill>
                <a:latin typeface="Times New Roman"/>
                <a:ea typeface="+mn-lt"/>
                <a:cs typeface="+mn-lt"/>
              </a:rPr>
              <a:t>Pages in the Electronic Service Record and Official Military Personnel File commonly used by Career Counselors</a:t>
            </a:r>
          </a:p>
          <a:p>
            <a:pPr marL="685800" lvl="2">
              <a:lnSpc>
                <a:spcPct val="100000"/>
              </a:lnSpc>
              <a:spcBef>
                <a:spcPts val="300"/>
              </a:spcBef>
              <a:spcAft>
                <a:spcPts val="300"/>
              </a:spcAft>
            </a:pPr>
            <a:r>
              <a:rPr lang="en-US" sz="2000" dirty="0">
                <a:solidFill>
                  <a:srgbClr val="000000"/>
                </a:solidFill>
                <a:latin typeface="Times New Roman"/>
                <a:ea typeface="+mn-lt"/>
                <a:cs typeface="+mn-lt"/>
              </a:rPr>
              <a:t>Contents of the Performance Summary Record</a:t>
            </a:r>
          </a:p>
          <a:p>
            <a:pPr marL="685800" lvl="2">
              <a:lnSpc>
                <a:spcPct val="100000"/>
              </a:lnSpc>
              <a:spcBef>
                <a:spcPts val="300"/>
              </a:spcBef>
              <a:spcAft>
                <a:spcPts val="300"/>
              </a:spcAft>
            </a:pPr>
            <a:r>
              <a:rPr lang="en-US" sz="2000" dirty="0">
                <a:solidFill>
                  <a:srgbClr val="000000"/>
                </a:solidFill>
                <a:latin typeface="Times New Roman"/>
                <a:ea typeface="+mn-lt"/>
                <a:cs typeface="+mn-lt"/>
              </a:rPr>
              <a:t>How and when to request a correction to an Enlisted Service Record</a:t>
            </a:r>
          </a:p>
          <a:p>
            <a:pPr marL="685800" lvl="2">
              <a:lnSpc>
                <a:spcPct val="100000"/>
              </a:lnSpc>
              <a:spcBef>
                <a:spcPts val="300"/>
              </a:spcBef>
              <a:spcAft>
                <a:spcPts val="300"/>
              </a:spcAft>
            </a:pPr>
            <a:r>
              <a:rPr lang="en-US" sz="2000" dirty="0">
                <a:solidFill>
                  <a:srgbClr val="000000"/>
                </a:solidFill>
                <a:latin typeface="Times New Roman"/>
                <a:ea typeface="+mn-lt"/>
                <a:cs typeface="+mn-lt"/>
              </a:rPr>
              <a:t>When the Board for Correction of Navy Records is used</a:t>
            </a:r>
          </a:p>
          <a:p>
            <a:pPr marL="685800" lvl="2">
              <a:lnSpc>
                <a:spcPct val="100000"/>
              </a:lnSpc>
              <a:spcBef>
                <a:spcPts val="300"/>
              </a:spcBef>
              <a:spcAft>
                <a:spcPts val="300"/>
              </a:spcAft>
            </a:pPr>
            <a:r>
              <a:rPr lang="en-US" sz="2000" dirty="0">
                <a:solidFill>
                  <a:srgbClr val="000000"/>
                </a:solidFill>
                <a:latin typeface="Times New Roman"/>
                <a:ea typeface="+mn-lt"/>
                <a:cs typeface="+mn-lt"/>
              </a:rPr>
              <a:t>When to submit to the Board for Correction of Naval Records</a:t>
            </a:r>
          </a:p>
          <a:p>
            <a:pPr marL="685800" lvl="2">
              <a:lnSpc>
                <a:spcPct val="100000"/>
              </a:lnSpc>
              <a:spcBef>
                <a:spcPts val="300"/>
              </a:spcBef>
              <a:spcAft>
                <a:spcPts val="300"/>
              </a:spcAft>
            </a:pPr>
            <a:r>
              <a:rPr lang="en-US" sz="2000" dirty="0">
                <a:solidFill>
                  <a:srgbClr val="000000"/>
                </a:solidFill>
                <a:latin typeface="Times New Roman"/>
                <a:ea typeface="Tahoma"/>
                <a:cs typeface="Tahoma"/>
              </a:rPr>
              <a:t>Dept</a:t>
            </a:r>
            <a:r>
              <a:rPr lang="en-US" dirty="0">
                <a:solidFill>
                  <a:srgbClr val="000000"/>
                </a:solidFill>
                <a:latin typeface="Times New Roman"/>
                <a:ea typeface="Tahoma"/>
                <a:cs typeface="Tahoma"/>
              </a:rPr>
              <a:t>/DIV</a:t>
            </a:r>
            <a:r>
              <a:rPr lang="en-US" sz="2000" dirty="0">
                <a:solidFill>
                  <a:srgbClr val="000000"/>
                </a:solidFill>
                <a:latin typeface="Times New Roman"/>
                <a:ea typeface="Tahoma"/>
                <a:cs typeface="Tahoma"/>
              </a:rPr>
              <a:t> responsibilities</a:t>
            </a:r>
          </a:p>
        </p:txBody>
      </p:sp>
    </p:spTree>
    <p:extLst>
      <p:ext uri="{BB962C8B-B14F-4D97-AF65-F5344CB8AC3E}">
        <p14:creationId xmlns:p14="http://schemas.microsoft.com/office/powerpoint/2010/main" val="42277705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9D284B-4FB1-1BBF-1E84-266DB4574335}"/>
              </a:ext>
            </a:extLst>
          </p:cNvPr>
          <p:cNvSpPr>
            <a:spLocks noGrp="1"/>
          </p:cNvSpPr>
          <p:nvPr>
            <p:ph idx="1"/>
          </p:nvPr>
        </p:nvSpPr>
        <p:spPr>
          <a:xfrm>
            <a:off x="-1104" y="2962966"/>
            <a:ext cx="12194208" cy="541338"/>
          </a:xfrm>
        </p:spPr>
        <p:txBody>
          <a:bodyPr vert="horz" lIns="91440" tIns="45720" rIns="91440" bIns="45720" rtlCol="0" anchor="t">
            <a:normAutofit/>
          </a:bodyPr>
          <a:lstStyle/>
          <a:p>
            <a:pPr marL="0" indent="0" algn="ctr">
              <a:buNone/>
            </a:pPr>
            <a:r>
              <a:rPr lang="en-US" sz="3200" b="1" dirty="0">
                <a:solidFill>
                  <a:srgbClr val="000000"/>
                </a:solidFill>
                <a:latin typeface="Times New Roman"/>
                <a:cs typeface="Times New Roman"/>
              </a:rPr>
              <a:t>Questions?</a:t>
            </a:r>
            <a:endParaRPr lang="en-US" sz="18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882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11FA6-1522-8647-E43F-6B3C8C88B737}"/>
              </a:ext>
            </a:extLst>
          </p:cNvPr>
          <p:cNvSpPr>
            <a:spLocks noGrp="1"/>
          </p:cNvSpPr>
          <p:nvPr>
            <p:ph type="title"/>
          </p:nvPr>
        </p:nvSpPr>
        <p:spPr>
          <a:xfrm>
            <a:off x="2761" y="-1925"/>
            <a:ext cx="12186478" cy="1369736"/>
          </a:xfrm>
        </p:spPr>
        <p:txBody>
          <a:bodyPr>
            <a:normAutofit/>
          </a:bodyPr>
          <a:lstStyle/>
          <a:p>
            <a:pPr algn="ctr"/>
            <a:r>
              <a:rPr lang="en-US" sz="3200" b="1" dirty="0">
                <a:solidFill>
                  <a:srgbClr val="000000"/>
                </a:solidFill>
                <a:latin typeface="Times New Roman"/>
                <a:ea typeface="Tahoma"/>
                <a:cs typeface="Tahoma"/>
              </a:rPr>
              <a:t>Enabling Objectives</a:t>
            </a:r>
            <a:endParaRPr lang="en-US" sz="3200" b="1" dirty="0">
              <a:latin typeface="Aptos Display" panose="02110004020202020204"/>
            </a:endParaRPr>
          </a:p>
        </p:txBody>
      </p:sp>
      <p:sp>
        <p:nvSpPr>
          <p:cNvPr id="3" name="Content Placeholder 2">
            <a:extLst>
              <a:ext uri="{FF2B5EF4-FFF2-40B4-BE49-F238E27FC236}">
                <a16:creationId xmlns:a16="http://schemas.microsoft.com/office/drawing/2014/main" id="{3614C644-D43F-B179-8F96-96BBA3C114B0}"/>
              </a:ext>
            </a:extLst>
          </p:cNvPr>
          <p:cNvSpPr>
            <a:spLocks noGrp="1"/>
          </p:cNvSpPr>
          <p:nvPr>
            <p:ph idx="1"/>
          </p:nvPr>
        </p:nvSpPr>
        <p:spPr>
          <a:xfrm>
            <a:off x="1614280" y="1578259"/>
            <a:ext cx="8966200" cy="4574315"/>
          </a:xfrm>
        </p:spPr>
        <p:txBody>
          <a:bodyPr vert="horz" lIns="91440" tIns="45720" rIns="91440" bIns="45720" rtlCol="0" anchor="t">
            <a:noAutofit/>
          </a:bodyPr>
          <a:lstStyle/>
          <a:p>
            <a:pPr>
              <a:lnSpc>
                <a:spcPct val="100000"/>
              </a:lnSpc>
              <a:spcBef>
                <a:spcPts val="300"/>
              </a:spcBef>
              <a:spcAft>
                <a:spcPts val="300"/>
              </a:spcAft>
            </a:pPr>
            <a:r>
              <a:rPr lang="en-US" sz="2000" dirty="0">
                <a:solidFill>
                  <a:srgbClr val="000000"/>
                </a:solidFill>
                <a:latin typeface="Times New Roman"/>
                <a:ea typeface="Tahoma"/>
                <a:cs typeface="Tahoma"/>
              </a:rPr>
              <a:t>IDENTIFY commonly used Electronic Service Record (ESR) and Official Military Personnel File (OMPF)</a:t>
            </a:r>
            <a:endParaRPr lang="en-US" sz="2000" dirty="0">
              <a:latin typeface="Times New Roman"/>
              <a:cs typeface="Times New Roman"/>
            </a:endParaRPr>
          </a:p>
          <a:p>
            <a:pPr>
              <a:lnSpc>
                <a:spcPct val="100000"/>
              </a:lnSpc>
              <a:spcBef>
                <a:spcPts val="300"/>
              </a:spcBef>
              <a:spcAft>
                <a:spcPts val="300"/>
              </a:spcAft>
            </a:pPr>
            <a:r>
              <a:rPr lang="en-US" sz="2000" dirty="0">
                <a:solidFill>
                  <a:srgbClr val="000000"/>
                </a:solidFill>
                <a:latin typeface="Times New Roman"/>
                <a:ea typeface="Tahoma"/>
                <a:cs typeface="Tahoma"/>
              </a:rPr>
              <a:t>DESCRIBE how and when to request a correction to an Enlisted Service Record</a:t>
            </a:r>
            <a:endParaRPr lang="en-US" sz="2000">
              <a:solidFill>
                <a:srgbClr val="000000"/>
              </a:solidFill>
              <a:latin typeface="Times New Roman"/>
              <a:ea typeface="Tahoma"/>
              <a:cs typeface="Tahoma"/>
            </a:endParaRPr>
          </a:p>
          <a:p>
            <a:pPr>
              <a:lnSpc>
                <a:spcPct val="100000"/>
              </a:lnSpc>
              <a:spcBef>
                <a:spcPts val="300"/>
              </a:spcBef>
              <a:spcAft>
                <a:spcPts val="300"/>
              </a:spcAft>
            </a:pPr>
            <a:r>
              <a:rPr lang="en-US" sz="2000" dirty="0">
                <a:solidFill>
                  <a:srgbClr val="000000"/>
                </a:solidFill>
                <a:latin typeface="Times New Roman"/>
                <a:ea typeface="Tahoma"/>
                <a:cs typeface="Tahoma"/>
              </a:rPr>
              <a:t>EXPLAIN when the Board for Correction of Navy Records is used</a:t>
            </a:r>
            <a:endParaRPr lang="en-US" sz="2000">
              <a:solidFill>
                <a:srgbClr val="000000"/>
              </a:solidFill>
              <a:latin typeface="Times New Roman"/>
              <a:ea typeface="Tahoma"/>
              <a:cs typeface="Tahoma"/>
            </a:endParaRPr>
          </a:p>
          <a:p>
            <a:pPr>
              <a:lnSpc>
                <a:spcPct val="100000"/>
              </a:lnSpc>
              <a:spcBef>
                <a:spcPts val="300"/>
              </a:spcBef>
              <a:spcAft>
                <a:spcPts val="300"/>
              </a:spcAft>
            </a:pPr>
            <a:r>
              <a:rPr lang="en-US" sz="2000" dirty="0">
                <a:solidFill>
                  <a:srgbClr val="000000"/>
                </a:solidFill>
                <a:latin typeface="Times New Roman"/>
                <a:ea typeface="Tahoma"/>
                <a:cs typeface="Tahoma"/>
              </a:rPr>
              <a:t>EXPLAIN when to submit to the Board for Correction of Naval Records</a:t>
            </a:r>
            <a:endParaRPr lang="en-US" sz="2000">
              <a:solidFill>
                <a:srgbClr val="000000"/>
              </a:solidFill>
              <a:latin typeface="Times New Roman"/>
              <a:ea typeface="Tahoma"/>
              <a:cs typeface="Tahoma"/>
            </a:endParaRPr>
          </a:p>
          <a:p>
            <a:pPr>
              <a:lnSpc>
                <a:spcPct val="100000"/>
              </a:lnSpc>
              <a:spcBef>
                <a:spcPts val="300"/>
              </a:spcBef>
              <a:spcAft>
                <a:spcPts val="300"/>
              </a:spcAft>
            </a:pPr>
            <a:r>
              <a:rPr lang="en-US" sz="2000" dirty="0">
                <a:solidFill>
                  <a:srgbClr val="000000"/>
                </a:solidFill>
                <a:latin typeface="Times New Roman"/>
                <a:ea typeface="Tahoma"/>
                <a:cs typeface="Tahoma"/>
              </a:rPr>
              <a:t>LIST the contents of the Performance Summary Record</a:t>
            </a:r>
            <a:endParaRPr lang="en-US" sz="2000">
              <a:solidFill>
                <a:srgbClr val="000000"/>
              </a:solidFill>
              <a:latin typeface="Times New Roman"/>
              <a:ea typeface="Tahoma"/>
              <a:cs typeface="Tahoma"/>
            </a:endParaRPr>
          </a:p>
          <a:p>
            <a:pPr>
              <a:lnSpc>
                <a:spcPct val="100000"/>
              </a:lnSpc>
              <a:spcBef>
                <a:spcPts val="300"/>
              </a:spcBef>
              <a:spcAft>
                <a:spcPts val="300"/>
              </a:spcAft>
            </a:pPr>
            <a:r>
              <a:rPr lang="en-US" sz="2000" dirty="0">
                <a:solidFill>
                  <a:srgbClr val="000000"/>
                </a:solidFill>
                <a:latin typeface="Times New Roman"/>
                <a:ea typeface="Tahoma"/>
                <a:cs typeface="Tahoma"/>
              </a:rPr>
              <a:t>EXPLAIN Dept/Div CCs responsibilities</a:t>
            </a:r>
          </a:p>
          <a:p>
            <a:pPr>
              <a:lnSpc>
                <a:spcPct val="100000"/>
              </a:lnSpc>
              <a:spcBef>
                <a:spcPts val="300"/>
              </a:spcBef>
              <a:spcAft>
                <a:spcPts val="300"/>
              </a:spcAft>
            </a:pPr>
            <a:endParaRPr lang="en-US" dirty="0">
              <a:ea typeface="Tahoma"/>
              <a:cs typeface="Tahoma"/>
            </a:endParaRPr>
          </a:p>
        </p:txBody>
      </p:sp>
    </p:spTree>
    <p:extLst>
      <p:ext uri="{BB962C8B-B14F-4D97-AF65-F5344CB8AC3E}">
        <p14:creationId xmlns:p14="http://schemas.microsoft.com/office/powerpoint/2010/main" val="3418442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0E47C-DAD8-99E3-8C01-31B647EC6AC5}"/>
              </a:ext>
            </a:extLst>
          </p:cNvPr>
          <p:cNvSpPr>
            <a:spLocks noGrp="1"/>
          </p:cNvSpPr>
          <p:nvPr>
            <p:ph type="title"/>
          </p:nvPr>
        </p:nvSpPr>
        <p:spPr>
          <a:xfrm>
            <a:off x="-1104" y="0"/>
            <a:ext cx="12072730" cy="1314520"/>
          </a:xfrm>
        </p:spPr>
        <p:txBody>
          <a:bodyPr>
            <a:normAutofit/>
          </a:bodyPr>
          <a:lstStyle/>
          <a:p>
            <a:pPr algn="ctr"/>
            <a:r>
              <a:rPr lang="en-US" sz="3200" b="1" dirty="0">
                <a:solidFill>
                  <a:srgbClr val="000000"/>
                </a:solidFill>
                <a:latin typeface="Times New Roman"/>
                <a:cs typeface="Times New Roman"/>
              </a:rPr>
              <a:t>References</a:t>
            </a:r>
          </a:p>
        </p:txBody>
      </p:sp>
      <p:sp>
        <p:nvSpPr>
          <p:cNvPr id="3" name="Content Placeholder 2">
            <a:extLst>
              <a:ext uri="{FF2B5EF4-FFF2-40B4-BE49-F238E27FC236}">
                <a16:creationId xmlns:a16="http://schemas.microsoft.com/office/drawing/2014/main" id="{3E9D284B-4FB1-1BBF-1E84-266DB4574335}"/>
              </a:ext>
            </a:extLst>
          </p:cNvPr>
          <p:cNvSpPr>
            <a:spLocks noGrp="1"/>
          </p:cNvSpPr>
          <p:nvPr>
            <p:ph idx="1"/>
          </p:nvPr>
        </p:nvSpPr>
        <p:spPr>
          <a:xfrm>
            <a:off x="1136049" y="1314825"/>
            <a:ext cx="9310302" cy="4164850"/>
          </a:xfrm>
        </p:spPr>
        <p:txBody>
          <a:bodyPr vert="horz" lIns="91440" tIns="45720" rIns="91440" bIns="45720" rtlCol="0" anchor="t">
            <a:normAutofit/>
          </a:bodyPr>
          <a:lstStyle/>
          <a:p>
            <a:pPr>
              <a:lnSpc>
                <a:spcPct val="100000"/>
              </a:lnSpc>
              <a:spcBef>
                <a:spcPts val="300"/>
              </a:spcBef>
              <a:spcAft>
                <a:spcPts val="300"/>
              </a:spcAft>
            </a:pPr>
            <a:r>
              <a:rPr lang="en-US" sz="2000" dirty="0">
                <a:solidFill>
                  <a:srgbClr val="000000"/>
                </a:solidFill>
                <a:latin typeface="Times New Roman"/>
                <a:cs typeface="Times New Roman"/>
              </a:rPr>
              <a:t>MILPERSMAN 1070 Series</a:t>
            </a:r>
            <a:endParaRPr lang="en-US" sz="2000">
              <a:latin typeface="Times New Roman"/>
              <a:ea typeface="Tahoma"/>
              <a:cs typeface="Times New Roman"/>
            </a:endParaRPr>
          </a:p>
          <a:p>
            <a:pPr>
              <a:lnSpc>
                <a:spcPct val="100000"/>
              </a:lnSpc>
              <a:spcBef>
                <a:spcPts val="300"/>
              </a:spcBef>
              <a:spcAft>
                <a:spcPts val="300"/>
              </a:spcAft>
            </a:pPr>
            <a:r>
              <a:rPr lang="en-US" sz="2000" dirty="0">
                <a:solidFill>
                  <a:srgbClr val="000000"/>
                </a:solidFill>
                <a:latin typeface="Times New Roman"/>
                <a:cs typeface="Times New Roman"/>
              </a:rPr>
              <a:t>MILPERSMAN 1000-150: </a:t>
            </a:r>
            <a:r>
              <a:rPr lang="en-US" sz="2000" dirty="0">
                <a:solidFill>
                  <a:srgbClr val="000000"/>
                </a:solidFill>
                <a:latin typeface="Times New Roman"/>
                <a:ea typeface="+mn-lt"/>
                <a:cs typeface="+mn-lt"/>
              </a:rPr>
              <a:t>Board for Correction of Naval Records (BCNR)</a:t>
            </a:r>
          </a:p>
          <a:p>
            <a:pPr>
              <a:lnSpc>
                <a:spcPct val="100000"/>
              </a:lnSpc>
              <a:spcBef>
                <a:spcPts val="300"/>
              </a:spcBef>
              <a:spcAft>
                <a:spcPts val="300"/>
              </a:spcAft>
            </a:pPr>
            <a:r>
              <a:rPr lang="en-US" sz="2000" dirty="0">
                <a:solidFill>
                  <a:srgbClr val="000000"/>
                </a:solidFill>
                <a:latin typeface="Times New Roman"/>
                <a:ea typeface="Tahoma"/>
                <a:cs typeface="Tahoma"/>
              </a:rPr>
              <a:t>BCNR website</a:t>
            </a:r>
            <a:endParaRPr lang="en-US" sz="2000">
              <a:solidFill>
                <a:srgbClr val="000000"/>
              </a:solidFill>
              <a:latin typeface="Times New Roman"/>
              <a:ea typeface="Tahoma"/>
              <a:cs typeface="Tahoma"/>
            </a:endParaRPr>
          </a:p>
          <a:p>
            <a:pPr marL="685800" lvl="2">
              <a:lnSpc>
                <a:spcPct val="100000"/>
              </a:lnSpc>
              <a:spcBef>
                <a:spcPts val="300"/>
              </a:spcBef>
              <a:spcAft>
                <a:spcPts val="300"/>
              </a:spcAft>
            </a:pPr>
            <a:r>
              <a:rPr lang="en-US" sz="2000" dirty="0">
                <a:solidFill>
                  <a:srgbClr val="000000"/>
                </a:solidFill>
                <a:latin typeface="Times New Roman"/>
                <a:ea typeface="Tahoma"/>
                <a:cs typeface="Tahoma"/>
              </a:rPr>
              <a:t> https://www.secnav.navy.mil/mra/bcnr/Pages/default.aspx</a:t>
            </a:r>
            <a:endParaRPr lang="en-US" sz="2000">
              <a:solidFill>
                <a:srgbClr val="000000"/>
              </a:solidFill>
              <a:latin typeface="Times New Roman"/>
              <a:ea typeface="Tahoma"/>
              <a:cs typeface="Tahoma"/>
            </a:endParaRPr>
          </a:p>
          <a:p>
            <a:pPr>
              <a:lnSpc>
                <a:spcPct val="100000"/>
              </a:lnSpc>
              <a:spcBef>
                <a:spcPts val="300"/>
              </a:spcBef>
              <a:spcAft>
                <a:spcPts val="300"/>
              </a:spcAft>
            </a:pPr>
            <a:r>
              <a:rPr lang="en-US" sz="2000" dirty="0" err="1">
                <a:solidFill>
                  <a:srgbClr val="000000"/>
                </a:solidFill>
                <a:latin typeface="Times New Roman"/>
                <a:cs typeface="Times New Roman"/>
              </a:rPr>
              <a:t>MyNavy</a:t>
            </a:r>
            <a:r>
              <a:rPr lang="en-US" sz="2000" dirty="0">
                <a:solidFill>
                  <a:srgbClr val="000000"/>
                </a:solidFill>
                <a:latin typeface="Times New Roman"/>
                <a:cs typeface="Times New Roman"/>
              </a:rPr>
              <a:t> HR website </a:t>
            </a:r>
            <a:endParaRPr lang="en-US" sz="2000">
              <a:latin typeface="Times New Roman"/>
              <a:ea typeface="Tahoma"/>
              <a:cs typeface="Times New Roman"/>
            </a:endParaRPr>
          </a:p>
          <a:p>
            <a:pPr marL="685800" lvl="2">
              <a:lnSpc>
                <a:spcPct val="100000"/>
              </a:lnSpc>
              <a:spcBef>
                <a:spcPts val="300"/>
              </a:spcBef>
              <a:spcAft>
                <a:spcPts val="300"/>
              </a:spcAft>
            </a:pPr>
            <a:r>
              <a:rPr lang="en-US" sz="2000" dirty="0">
                <a:solidFill>
                  <a:srgbClr val="000000"/>
                </a:solidFill>
                <a:latin typeface="Times New Roman"/>
                <a:cs typeface="Times New Roman"/>
              </a:rPr>
              <a:t>https://www.mynavyhr.navy.mil/</a:t>
            </a:r>
            <a:endParaRPr lang="en-US" sz="2200" dirty="0">
              <a:latin typeface="Times New Roman"/>
              <a:ea typeface="Tahoma"/>
              <a:cs typeface="Times New Roman"/>
            </a:endParaRPr>
          </a:p>
        </p:txBody>
      </p:sp>
    </p:spTree>
    <p:extLst>
      <p:ext uri="{BB962C8B-B14F-4D97-AF65-F5344CB8AC3E}">
        <p14:creationId xmlns:p14="http://schemas.microsoft.com/office/powerpoint/2010/main" val="467476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0E47C-DAD8-99E3-8C01-31B647EC6AC5}"/>
              </a:ext>
            </a:extLst>
          </p:cNvPr>
          <p:cNvSpPr>
            <a:spLocks noGrp="1"/>
          </p:cNvSpPr>
          <p:nvPr>
            <p:ph type="title"/>
          </p:nvPr>
        </p:nvSpPr>
        <p:spPr>
          <a:xfrm>
            <a:off x="-3588" y="-1147"/>
            <a:ext cx="12199176" cy="1524345"/>
          </a:xfrm>
        </p:spPr>
        <p:txBody>
          <a:bodyPr>
            <a:normAutofit fontScale="90000"/>
          </a:bodyPr>
          <a:lstStyle/>
          <a:p>
            <a:pPr algn="ctr"/>
            <a:br>
              <a:rPr lang="en-US" sz="3600" dirty="0">
                <a:latin typeface="Times New Roman"/>
              </a:rPr>
            </a:br>
            <a:r>
              <a:rPr lang="en-US" sz="3600" b="1" dirty="0">
                <a:solidFill>
                  <a:srgbClr val="000000"/>
                </a:solidFill>
                <a:latin typeface="Times New Roman"/>
                <a:cs typeface="Times New Roman"/>
              </a:rPr>
              <a:t>Common ESR and OMPF Pages</a:t>
            </a:r>
            <a:br>
              <a:rPr lang="en-US" sz="1800" dirty="0">
                <a:solidFill>
                  <a:srgbClr val="E8AF10"/>
                </a:solidFill>
              </a:rPr>
            </a:br>
            <a:br>
              <a:rPr lang="en-US" sz="1800" dirty="0"/>
            </a:br>
            <a:br>
              <a:rPr lang="en-US" sz="1800" dirty="0"/>
            </a:br>
            <a:br>
              <a:rPr lang="en-US" sz="1800" dirty="0">
                <a:solidFill>
                  <a:srgbClr val="FFFDF8"/>
                </a:solidFill>
              </a:rPr>
            </a:br>
            <a:endParaRPr lang="en-US" sz="1800" dirty="0">
              <a:solidFill>
                <a:srgbClr val="FFFDF8"/>
              </a:solidFill>
            </a:endParaRPr>
          </a:p>
        </p:txBody>
      </p:sp>
      <p:sp>
        <p:nvSpPr>
          <p:cNvPr id="3" name="Content Placeholder 2">
            <a:extLst>
              <a:ext uri="{FF2B5EF4-FFF2-40B4-BE49-F238E27FC236}">
                <a16:creationId xmlns:a16="http://schemas.microsoft.com/office/drawing/2014/main" id="{3E9D284B-4FB1-1BBF-1E84-266DB4574335}"/>
              </a:ext>
            </a:extLst>
          </p:cNvPr>
          <p:cNvSpPr>
            <a:spLocks noGrp="1"/>
          </p:cNvSpPr>
          <p:nvPr>
            <p:ph idx="1"/>
          </p:nvPr>
        </p:nvSpPr>
        <p:spPr>
          <a:xfrm>
            <a:off x="1596749" y="761025"/>
            <a:ext cx="8998501" cy="5348704"/>
          </a:xfrm>
        </p:spPr>
        <p:txBody>
          <a:bodyPr vert="horz" lIns="91440" tIns="45720" rIns="91440" bIns="45720" numCol="2" rtlCol="0" anchor="t">
            <a:noAutofit/>
          </a:bodyPr>
          <a:lstStyle/>
          <a:p>
            <a:pPr>
              <a:lnSpc>
                <a:spcPct val="100000"/>
              </a:lnSpc>
              <a:spcBef>
                <a:spcPts val="300"/>
              </a:spcBef>
              <a:spcAft>
                <a:spcPts val="300"/>
              </a:spcAft>
            </a:pPr>
            <a:r>
              <a:rPr lang="en-US" sz="1800" b="1" dirty="0">
                <a:solidFill>
                  <a:srgbClr val="000000"/>
                </a:solidFill>
                <a:latin typeface="Times New Roman"/>
                <a:ea typeface="Tahoma"/>
                <a:cs typeface="Tahoma"/>
              </a:rPr>
              <a:t>DD Form 4</a:t>
            </a:r>
            <a:endParaRPr lang="en-US" sz="1800" b="1" dirty="0">
              <a:solidFill>
                <a:srgbClr val="FFFF00"/>
              </a:solidFill>
              <a:latin typeface="Times New Roman"/>
              <a:ea typeface="Tahoma"/>
              <a:cs typeface="Tahoma"/>
            </a:endParaRPr>
          </a:p>
          <a:p>
            <a:pPr marL="571500" lvl="2" indent="-342900">
              <a:lnSpc>
                <a:spcPct val="100000"/>
              </a:lnSpc>
              <a:spcBef>
                <a:spcPts val="300"/>
              </a:spcBef>
              <a:spcAft>
                <a:spcPts val="300"/>
              </a:spcAft>
            </a:pPr>
            <a:r>
              <a:rPr lang="en-US" sz="1800" dirty="0">
                <a:solidFill>
                  <a:srgbClr val="000000"/>
                </a:solidFill>
                <a:latin typeface="Times New Roman"/>
                <a:ea typeface="Tahoma"/>
                <a:cs typeface="Tahoma"/>
              </a:rPr>
              <a:t>Enlistment/Reenlistment Document</a:t>
            </a:r>
          </a:p>
          <a:p>
            <a:pPr marL="571500" lvl="2" indent="-342900">
              <a:lnSpc>
                <a:spcPct val="100000"/>
              </a:lnSpc>
              <a:spcBef>
                <a:spcPts val="300"/>
              </a:spcBef>
              <a:spcAft>
                <a:spcPts val="300"/>
              </a:spcAft>
            </a:pPr>
            <a:r>
              <a:rPr lang="en-US" sz="1800" dirty="0">
                <a:solidFill>
                  <a:srgbClr val="000000"/>
                </a:solidFill>
                <a:latin typeface="Times New Roman"/>
                <a:ea typeface="Tahoma"/>
                <a:cs typeface="Tahoma"/>
              </a:rPr>
              <a:t>MILPERSMAN 1070-230</a:t>
            </a:r>
          </a:p>
          <a:p>
            <a:pPr>
              <a:lnSpc>
                <a:spcPct val="100000"/>
              </a:lnSpc>
              <a:spcBef>
                <a:spcPts val="300"/>
              </a:spcBef>
              <a:spcAft>
                <a:spcPts val="300"/>
              </a:spcAft>
            </a:pPr>
            <a:r>
              <a:rPr lang="en-US" sz="1800" b="1" dirty="0">
                <a:solidFill>
                  <a:srgbClr val="000000"/>
                </a:solidFill>
                <a:latin typeface="Times New Roman"/>
                <a:ea typeface="Tahoma"/>
                <a:cs typeface="Tahoma"/>
              </a:rPr>
              <a:t>DD Form 93</a:t>
            </a:r>
          </a:p>
          <a:p>
            <a:pPr marL="571500" lvl="2" indent="-342900">
              <a:lnSpc>
                <a:spcPct val="100000"/>
              </a:lnSpc>
              <a:spcBef>
                <a:spcPts val="300"/>
              </a:spcBef>
              <a:spcAft>
                <a:spcPts val="300"/>
              </a:spcAft>
            </a:pPr>
            <a:r>
              <a:rPr lang="en-US" sz="1800" dirty="0">
                <a:solidFill>
                  <a:srgbClr val="000000"/>
                </a:solidFill>
                <a:latin typeface="Times New Roman"/>
                <a:ea typeface="Tahoma"/>
                <a:cs typeface="Tahoma"/>
              </a:rPr>
              <a:t>Record of Emergency Data</a:t>
            </a:r>
          </a:p>
          <a:p>
            <a:pPr marL="571500" lvl="2" indent="-342900">
              <a:lnSpc>
                <a:spcPct val="100000"/>
              </a:lnSpc>
              <a:spcBef>
                <a:spcPts val="300"/>
              </a:spcBef>
              <a:spcAft>
                <a:spcPts val="300"/>
              </a:spcAft>
            </a:pPr>
            <a:r>
              <a:rPr lang="en-US" sz="1800" dirty="0">
                <a:solidFill>
                  <a:srgbClr val="000000"/>
                </a:solidFill>
                <a:latin typeface="Times New Roman"/>
                <a:ea typeface="Tahoma"/>
                <a:cs typeface="Tahoma"/>
              </a:rPr>
              <a:t>MILPERSMAN 1070-271</a:t>
            </a:r>
          </a:p>
          <a:p>
            <a:pPr>
              <a:lnSpc>
                <a:spcPct val="100000"/>
              </a:lnSpc>
              <a:spcBef>
                <a:spcPts val="300"/>
              </a:spcBef>
              <a:spcAft>
                <a:spcPts val="300"/>
              </a:spcAft>
            </a:pPr>
            <a:r>
              <a:rPr lang="en-US" sz="1800" b="1" dirty="0">
                <a:solidFill>
                  <a:srgbClr val="000000"/>
                </a:solidFill>
                <a:latin typeface="Times New Roman"/>
                <a:ea typeface="Tahoma"/>
                <a:cs typeface="Tahoma"/>
              </a:rPr>
              <a:t>DD Form 2366</a:t>
            </a:r>
          </a:p>
          <a:p>
            <a:pPr marL="571500" lvl="2" indent="-342900">
              <a:lnSpc>
                <a:spcPct val="100000"/>
              </a:lnSpc>
              <a:spcBef>
                <a:spcPts val="300"/>
              </a:spcBef>
              <a:spcAft>
                <a:spcPts val="300"/>
              </a:spcAft>
            </a:pPr>
            <a:r>
              <a:rPr lang="en-US" sz="1800" dirty="0">
                <a:solidFill>
                  <a:srgbClr val="000000"/>
                </a:solidFill>
                <a:latin typeface="Times New Roman"/>
                <a:ea typeface="Tahoma"/>
                <a:cs typeface="Tahoma"/>
              </a:rPr>
              <a:t>MGIB ACT of 1984 Basic Enrollment Form</a:t>
            </a:r>
          </a:p>
          <a:p>
            <a:pPr marL="571500" lvl="2" indent="-342900">
              <a:lnSpc>
                <a:spcPct val="100000"/>
              </a:lnSpc>
              <a:spcBef>
                <a:spcPts val="300"/>
              </a:spcBef>
              <a:spcAft>
                <a:spcPts val="300"/>
              </a:spcAft>
            </a:pPr>
            <a:r>
              <a:rPr lang="en-US" sz="1800" dirty="0">
                <a:solidFill>
                  <a:srgbClr val="000000"/>
                </a:solidFill>
                <a:latin typeface="Times New Roman"/>
                <a:ea typeface="Tahoma"/>
                <a:cs typeface="Tahoma"/>
              </a:rPr>
              <a:t>NAVADMIN 226/23</a:t>
            </a:r>
          </a:p>
          <a:p>
            <a:pPr>
              <a:lnSpc>
                <a:spcPct val="100000"/>
              </a:lnSpc>
              <a:spcBef>
                <a:spcPts val="300"/>
              </a:spcBef>
              <a:spcAft>
                <a:spcPts val="300"/>
              </a:spcAft>
            </a:pPr>
            <a:r>
              <a:rPr lang="en-US" sz="1800" b="1" dirty="0">
                <a:solidFill>
                  <a:srgbClr val="000000"/>
                </a:solidFill>
                <a:latin typeface="Times New Roman"/>
                <a:ea typeface="Tahoma"/>
                <a:cs typeface="Tahoma"/>
              </a:rPr>
              <a:t>NAVPERS 1070/601 </a:t>
            </a:r>
          </a:p>
          <a:p>
            <a:pPr marL="571500" marR="4445" lvl="2" indent="-342900">
              <a:lnSpc>
                <a:spcPct val="100000"/>
              </a:lnSpc>
              <a:spcBef>
                <a:spcPts val="300"/>
              </a:spcBef>
              <a:spcAft>
                <a:spcPts val="300"/>
              </a:spcAft>
            </a:pPr>
            <a:r>
              <a:rPr lang="en-US" sz="1800" dirty="0">
                <a:solidFill>
                  <a:srgbClr val="000000"/>
                </a:solidFill>
                <a:latin typeface="Times New Roman"/>
                <a:ea typeface="Tahoma"/>
                <a:cs typeface="Tahoma"/>
              </a:rPr>
              <a:t>Immediate Reenlistment Agreement</a:t>
            </a:r>
          </a:p>
          <a:p>
            <a:pPr marL="571500" lvl="2" indent="-342900">
              <a:lnSpc>
                <a:spcPct val="100000"/>
              </a:lnSpc>
              <a:spcBef>
                <a:spcPts val="300"/>
              </a:spcBef>
              <a:spcAft>
                <a:spcPts val="300"/>
              </a:spcAft>
            </a:pPr>
            <a:r>
              <a:rPr lang="en-US" sz="1800" dirty="0">
                <a:solidFill>
                  <a:srgbClr val="000000"/>
                </a:solidFill>
                <a:latin typeface="Times New Roman"/>
                <a:ea typeface="Tahoma"/>
                <a:cs typeface="Tahoma"/>
              </a:rPr>
              <a:t>MILPERSMAN 1070-240</a:t>
            </a:r>
          </a:p>
          <a:p>
            <a:pPr marL="114300" lvl="1">
              <a:lnSpc>
                <a:spcPct val="100000"/>
              </a:lnSpc>
              <a:spcBef>
                <a:spcPts val="300"/>
              </a:spcBef>
              <a:spcAft>
                <a:spcPts val="300"/>
              </a:spcAft>
            </a:pPr>
            <a:r>
              <a:rPr lang="en-US" sz="1800" b="1" dirty="0">
                <a:solidFill>
                  <a:srgbClr val="000000"/>
                </a:solidFill>
                <a:latin typeface="Times New Roman"/>
                <a:ea typeface="Tahoma"/>
                <a:cs typeface="Tahoma"/>
              </a:rPr>
              <a:t>History of Assignments (ESR)</a:t>
            </a:r>
          </a:p>
          <a:p>
            <a:pPr marL="114300" lvl="1">
              <a:lnSpc>
                <a:spcPct val="100000"/>
              </a:lnSpc>
              <a:spcBef>
                <a:spcPts val="300"/>
              </a:spcBef>
              <a:spcAft>
                <a:spcPts val="300"/>
              </a:spcAft>
            </a:pPr>
            <a:r>
              <a:rPr lang="en-US" sz="1800" b="1" dirty="0">
                <a:solidFill>
                  <a:srgbClr val="000000"/>
                </a:solidFill>
                <a:latin typeface="Times New Roman"/>
                <a:ea typeface="Tahoma"/>
                <a:cs typeface="Tahoma"/>
              </a:rPr>
              <a:t>NAVPERS 1070/613 </a:t>
            </a:r>
          </a:p>
          <a:p>
            <a:pPr marL="571500" lvl="2" indent="-342900">
              <a:lnSpc>
                <a:spcPct val="100000"/>
              </a:lnSpc>
              <a:spcBef>
                <a:spcPts val="300"/>
              </a:spcBef>
              <a:spcAft>
                <a:spcPts val="300"/>
              </a:spcAft>
            </a:pPr>
            <a:r>
              <a:rPr lang="en-US" sz="1800" dirty="0">
                <a:solidFill>
                  <a:srgbClr val="000000"/>
                </a:solidFill>
                <a:latin typeface="Times New Roman"/>
                <a:ea typeface="Tahoma"/>
                <a:cs typeface="Tahoma"/>
              </a:rPr>
              <a:t>Administrative Remarks</a:t>
            </a:r>
          </a:p>
          <a:p>
            <a:pPr marL="1028700" lvl="3" indent="-342900">
              <a:lnSpc>
                <a:spcPct val="100000"/>
              </a:lnSpc>
              <a:spcBef>
                <a:spcPts val="300"/>
              </a:spcBef>
              <a:spcAft>
                <a:spcPts val="300"/>
              </a:spcAft>
            </a:pPr>
            <a:r>
              <a:rPr lang="en-US" dirty="0">
                <a:solidFill>
                  <a:srgbClr val="000000"/>
                </a:solidFill>
                <a:latin typeface="Times New Roman"/>
                <a:ea typeface="Tahoma"/>
                <a:cs typeface="Tahoma"/>
              </a:rPr>
              <a:t>MILPERSMAN 1070-290</a:t>
            </a:r>
          </a:p>
          <a:p>
            <a:pPr marL="1028700" lvl="3" indent="-342900">
              <a:lnSpc>
                <a:spcPct val="100000"/>
              </a:lnSpc>
              <a:spcBef>
                <a:spcPts val="300"/>
              </a:spcBef>
              <a:spcAft>
                <a:spcPts val="300"/>
              </a:spcAft>
            </a:pPr>
            <a:r>
              <a:rPr lang="en-US" dirty="0">
                <a:solidFill>
                  <a:srgbClr val="000000"/>
                </a:solidFill>
                <a:latin typeface="Times New Roman"/>
                <a:ea typeface="Tahoma"/>
                <a:cs typeface="Tahoma"/>
              </a:rPr>
              <a:t>NAVPERS 1070/621</a:t>
            </a:r>
          </a:p>
          <a:p>
            <a:pPr marL="571500" lvl="2" indent="-342900">
              <a:lnSpc>
                <a:spcPct val="100000"/>
              </a:lnSpc>
              <a:spcBef>
                <a:spcPts val="300"/>
              </a:spcBef>
              <a:spcAft>
                <a:spcPts val="300"/>
              </a:spcAft>
            </a:pPr>
            <a:r>
              <a:rPr lang="en-US" sz="1800" b="1" dirty="0">
                <a:solidFill>
                  <a:srgbClr val="000000"/>
                </a:solidFill>
                <a:latin typeface="Times New Roman"/>
                <a:ea typeface="Tahoma"/>
                <a:cs typeface="Tahoma"/>
              </a:rPr>
              <a:t>Agreement to Extend Enlistment </a:t>
            </a:r>
          </a:p>
          <a:p>
            <a:pPr marL="1028700" lvl="3" indent="-342900">
              <a:lnSpc>
                <a:spcPct val="100000"/>
              </a:lnSpc>
              <a:spcBef>
                <a:spcPts val="300"/>
              </a:spcBef>
              <a:spcAft>
                <a:spcPts val="300"/>
              </a:spcAft>
            </a:pPr>
            <a:r>
              <a:rPr lang="en-US" dirty="0">
                <a:solidFill>
                  <a:srgbClr val="000000"/>
                </a:solidFill>
                <a:latin typeface="Times New Roman"/>
                <a:ea typeface="Tahoma"/>
                <a:cs typeface="Tahoma"/>
              </a:rPr>
              <a:t>MILPERSMAN 1070-250 </a:t>
            </a:r>
          </a:p>
          <a:p>
            <a:pPr marL="1028700" lvl="3" indent="-342900">
              <a:lnSpc>
                <a:spcPct val="100000"/>
              </a:lnSpc>
              <a:spcBef>
                <a:spcPts val="300"/>
              </a:spcBef>
              <a:spcAft>
                <a:spcPts val="300"/>
              </a:spcAft>
            </a:pPr>
            <a:r>
              <a:rPr lang="en-US" dirty="0">
                <a:solidFill>
                  <a:srgbClr val="000000"/>
                </a:solidFill>
                <a:latin typeface="Times New Roman"/>
                <a:ea typeface="Tahoma"/>
                <a:cs typeface="Tahoma"/>
              </a:rPr>
              <a:t>NAVPERS 1070/622 </a:t>
            </a:r>
          </a:p>
          <a:p>
            <a:pPr marL="571500" lvl="2" indent="-342900">
              <a:lnSpc>
                <a:spcPct val="100000"/>
              </a:lnSpc>
              <a:spcBef>
                <a:spcPts val="300"/>
              </a:spcBef>
              <a:spcAft>
                <a:spcPts val="300"/>
              </a:spcAft>
            </a:pPr>
            <a:r>
              <a:rPr lang="en-US" sz="1800" b="1" dirty="0">
                <a:solidFill>
                  <a:srgbClr val="000000"/>
                </a:solidFill>
                <a:latin typeface="Times New Roman"/>
                <a:ea typeface="Tahoma"/>
                <a:cs typeface="Tahoma"/>
              </a:rPr>
              <a:t>Agreement to Recall or Extend on Active Duty </a:t>
            </a:r>
          </a:p>
          <a:p>
            <a:pPr marL="1028700" lvl="3" indent="-342900">
              <a:lnSpc>
                <a:spcPct val="100000"/>
              </a:lnSpc>
              <a:spcBef>
                <a:spcPts val="300"/>
              </a:spcBef>
              <a:spcAft>
                <a:spcPts val="300"/>
              </a:spcAft>
            </a:pPr>
            <a:r>
              <a:rPr lang="en-US" dirty="0">
                <a:solidFill>
                  <a:srgbClr val="000000"/>
                </a:solidFill>
                <a:latin typeface="Times New Roman"/>
                <a:ea typeface="Tahoma"/>
                <a:cs typeface="Tahoma"/>
              </a:rPr>
              <a:t>MILPERSMAN 1070-260 </a:t>
            </a:r>
          </a:p>
          <a:p>
            <a:pPr marL="1028700" lvl="3" indent="-342900">
              <a:lnSpc>
                <a:spcPct val="100000"/>
              </a:lnSpc>
              <a:spcBef>
                <a:spcPts val="300"/>
              </a:spcBef>
              <a:spcAft>
                <a:spcPts val="300"/>
              </a:spcAft>
            </a:pPr>
            <a:r>
              <a:rPr lang="en-US" dirty="0">
                <a:solidFill>
                  <a:srgbClr val="000000"/>
                </a:solidFill>
                <a:latin typeface="Times New Roman"/>
                <a:ea typeface="Tahoma"/>
                <a:cs typeface="Tahoma"/>
              </a:rPr>
              <a:t>NAVPERS 1070/880 </a:t>
            </a:r>
          </a:p>
          <a:p>
            <a:pPr marL="571500" lvl="2" indent="-342900">
              <a:lnSpc>
                <a:spcPct val="100000"/>
              </a:lnSpc>
              <a:spcBef>
                <a:spcPts val="300"/>
              </a:spcBef>
              <a:spcAft>
                <a:spcPts val="300"/>
              </a:spcAft>
            </a:pPr>
            <a:r>
              <a:rPr lang="en-US" sz="1800" b="1" dirty="0">
                <a:solidFill>
                  <a:srgbClr val="000000"/>
                </a:solidFill>
                <a:latin typeface="Times New Roman"/>
                <a:ea typeface="Tahoma"/>
                <a:cs typeface="Tahoma"/>
              </a:rPr>
              <a:t>Awards Record </a:t>
            </a:r>
          </a:p>
          <a:p>
            <a:pPr marL="1028700" lvl="3" indent="-342900">
              <a:lnSpc>
                <a:spcPct val="100000"/>
              </a:lnSpc>
              <a:spcBef>
                <a:spcPts val="300"/>
              </a:spcBef>
              <a:spcAft>
                <a:spcPts val="300"/>
              </a:spcAft>
            </a:pPr>
            <a:r>
              <a:rPr lang="en-US" dirty="0">
                <a:solidFill>
                  <a:srgbClr val="000000"/>
                </a:solidFill>
                <a:latin typeface="Times New Roman"/>
                <a:ea typeface="Tahoma"/>
                <a:cs typeface="Tahoma"/>
              </a:rPr>
              <a:t>NAVPERS 1070/881 </a:t>
            </a:r>
          </a:p>
          <a:p>
            <a:pPr marL="571500" lvl="2" indent="-342900">
              <a:lnSpc>
                <a:spcPct val="100000"/>
              </a:lnSpc>
              <a:spcBef>
                <a:spcPts val="300"/>
              </a:spcBef>
              <a:spcAft>
                <a:spcPts val="300"/>
              </a:spcAft>
            </a:pPr>
            <a:r>
              <a:rPr lang="en-US" sz="1800" b="1" dirty="0">
                <a:solidFill>
                  <a:srgbClr val="000000"/>
                </a:solidFill>
                <a:latin typeface="Times New Roman"/>
                <a:ea typeface="Tahoma"/>
                <a:cs typeface="Tahoma"/>
              </a:rPr>
              <a:t>Training, Qualification, &amp; Education History </a:t>
            </a:r>
          </a:p>
          <a:p>
            <a:pPr marL="1028700" lvl="3" indent="-342900">
              <a:lnSpc>
                <a:spcPct val="100000"/>
              </a:lnSpc>
              <a:spcBef>
                <a:spcPts val="300"/>
              </a:spcBef>
              <a:spcAft>
                <a:spcPts val="300"/>
              </a:spcAft>
            </a:pPr>
            <a:r>
              <a:rPr lang="en-US" dirty="0">
                <a:solidFill>
                  <a:srgbClr val="000000"/>
                </a:solidFill>
                <a:latin typeface="Times New Roman"/>
                <a:ea typeface="Tahoma"/>
                <a:cs typeface="Tahoma"/>
              </a:rPr>
              <a:t>NAVPERS 1070/886 </a:t>
            </a:r>
          </a:p>
          <a:p>
            <a:pPr marL="1028700" lvl="3" indent="-342900">
              <a:lnSpc>
                <a:spcPct val="100000"/>
              </a:lnSpc>
              <a:spcBef>
                <a:spcPts val="300"/>
              </a:spcBef>
              <a:spcAft>
                <a:spcPts val="300"/>
              </a:spcAft>
            </a:pPr>
            <a:r>
              <a:rPr lang="en-US" dirty="0">
                <a:solidFill>
                  <a:srgbClr val="000000"/>
                </a:solidFill>
                <a:latin typeface="Times New Roman"/>
                <a:ea typeface="Tahoma"/>
                <a:cs typeface="Tahoma"/>
              </a:rPr>
              <a:t>Member Data Summary</a:t>
            </a:r>
          </a:p>
          <a:p>
            <a:pPr marL="571500" lvl="2" indent="-342900">
              <a:lnSpc>
                <a:spcPct val="100000"/>
              </a:lnSpc>
              <a:spcBef>
                <a:spcPts val="300"/>
              </a:spcBef>
              <a:spcAft>
                <a:spcPts val="300"/>
              </a:spcAft>
            </a:pPr>
            <a:endParaRPr lang="en-US" sz="1600" dirty="0">
              <a:solidFill>
                <a:srgbClr val="000000"/>
              </a:solidFill>
              <a:latin typeface="Calibri"/>
              <a:ea typeface="Tahoma"/>
              <a:cs typeface="Tahoma"/>
            </a:endParaRPr>
          </a:p>
        </p:txBody>
      </p:sp>
    </p:spTree>
    <p:extLst>
      <p:ext uri="{BB962C8B-B14F-4D97-AF65-F5344CB8AC3E}">
        <p14:creationId xmlns:p14="http://schemas.microsoft.com/office/powerpoint/2010/main" val="3610210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FB2D2-1D5F-14A1-043C-033E7361A473}"/>
              </a:ext>
            </a:extLst>
          </p:cNvPr>
          <p:cNvSpPr>
            <a:spLocks noGrp="1"/>
          </p:cNvSpPr>
          <p:nvPr>
            <p:ph type="title"/>
          </p:nvPr>
        </p:nvSpPr>
        <p:spPr>
          <a:xfrm>
            <a:off x="-1104" y="0"/>
            <a:ext cx="12194208" cy="1325563"/>
          </a:xfrm>
        </p:spPr>
        <p:txBody>
          <a:bodyPr>
            <a:normAutofit/>
          </a:bodyPr>
          <a:lstStyle/>
          <a:p>
            <a:pPr algn="ctr"/>
            <a:r>
              <a:rPr lang="en-US" sz="3200" b="1" dirty="0">
                <a:solidFill>
                  <a:srgbClr val="000000"/>
                </a:solidFill>
                <a:latin typeface="Times New Roman"/>
                <a:ea typeface="Tahoma"/>
                <a:cs typeface="Tahoma"/>
              </a:rPr>
              <a:t>OMPF Change Requests</a:t>
            </a:r>
            <a:endParaRPr lang="en-US" dirty="0">
              <a:latin typeface="Times New Roman"/>
              <a:cs typeface="Times New Roman"/>
            </a:endParaRPr>
          </a:p>
        </p:txBody>
      </p:sp>
      <p:sp>
        <p:nvSpPr>
          <p:cNvPr id="3" name="Content Placeholder 2">
            <a:extLst>
              <a:ext uri="{FF2B5EF4-FFF2-40B4-BE49-F238E27FC236}">
                <a16:creationId xmlns:a16="http://schemas.microsoft.com/office/drawing/2014/main" id="{9ADAD2A3-30D0-0B69-443B-DE319F9C5B15}"/>
              </a:ext>
            </a:extLst>
          </p:cNvPr>
          <p:cNvSpPr>
            <a:spLocks noGrp="1"/>
          </p:cNvSpPr>
          <p:nvPr>
            <p:ph idx="1"/>
          </p:nvPr>
        </p:nvSpPr>
        <p:spPr>
          <a:xfrm>
            <a:off x="1644650" y="1325563"/>
            <a:ext cx="8902700" cy="4765753"/>
          </a:xfrm>
        </p:spPr>
        <p:txBody>
          <a:bodyPr vert="horz" lIns="91440" tIns="45720" rIns="91440" bIns="45720" rtlCol="0" anchor="t">
            <a:normAutofit/>
          </a:bodyPr>
          <a:lstStyle/>
          <a:p>
            <a:pPr>
              <a:lnSpc>
                <a:spcPct val="100000"/>
              </a:lnSpc>
              <a:spcBef>
                <a:spcPts val="300"/>
              </a:spcBef>
              <a:spcAft>
                <a:spcPts val="300"/>
              </a:spcAft>
            </a:pPr>
            <a:r>
              <a:rPr lang="en-US" sz="2000" dirty="0">
                <a:solidFill>
                  <a:srgbClr val="000000"/>
                </a:solidFill>
                <a:latin typeface="Times New Roman"/>
                <a:ea typeface="Tahoma"/>
                <a:cs typeface="Tahoma"/>
              </a:rPr>
              <a:t>Reference: MILPERSMAN 1070-080</a:t>
            </a:r>
            <a:endParaRPr lang="en-US" sz="2000">
              <a:solidFill>
                <a:srgbClr val="000000"/>
              </a:solidFill>
              <a:latin typeface="Times New Roman"/>
              <a:ea typeface="Tahoma"/>
              <a:cs typeface="Tahoma"/>
            </a:endParaRPr>
          </a:p>
          <a:p>
            <a:pPr>
              <a:lnSpc>
                <a:spcPct val="100000"/>
              </a:lnSpc>
              <a:spcBef>
                <a:spcPts val="300"/>
              </a:spcBef>
              <a:spcAft>
                <a:spcPts val="300"/>
              </a:spcAft>
            </a:pPr>
            <a:r>
              <a:rPr lang="en-US" sz="2000" dirty="0">
                <a:solidFill>
                  <a:srgbClr val="000000"/>
                </a:solidFill>
                <a:latin typeface="Times New Roman"/>
                <a:ea typeface="Tahoma"/>
                <a:cs typeface="Tahoma"/>
              </a:rPr>
              <a:t>Request correction for the following reasons</a:t>
            </a:r>
            <a:endParaRPr lang="en-US" sz="2000">
              <a:solidFill>
                <a:srgbClr val="000000"/>
              </a:solidFill>
              <a:latin typeface="Times New Roman"/>
              <a:ea typeface="Tahoma"/>
              <a:cs typeface="Tahoma"/>
            </a:endParaRPr>
          </a:p>
          <a:p>
            <a:pPr marL="685800" lvl="2">
              <a:lnSpc>
                <a:spcPct val="100000"/>
              </a:lnSpc>
              <a:spcBef>
                <a:spcPts val="300"/>
              </a:spcBef>
              <a:spcAft>
                <a:spcPts val="300"/>
              </a:spcAft>
            </a:pPr>
            <a:r>
              <a:rPr lang="en-US" sz="2000" dirty="0">
                <a:solidFill>
                  <a:srgbClr val="000000"/>
                </a:solidFill>
                <a:latin typeface="Times New Roman"/>
                <a:ea typeface="Tahoma"/>
                <a:cs typeface="Tahoma"/>
              </a:rPr>
              <a:t>Removal of incorrectly filed documents</a:t>
            </a:r>
            <a:endParaRPr lang="en-US">
              <a:latin typeface="Times New Roman"/>
              <a:ea typeface="Tahoma"/>
              <a:cs typeface="Tahoma"/>
            </a:endParaRPr>
          </a:p>
          <a:p>
            <a:pPr marL="685800" lvl="2">
              <a:lnSpc>
                <a:spcPct val="100000"/>
              </a:lnSpc>
              <a:spcBef>
                <a:spcPts val="300"/>
              </a:spcBef>
              <a:spcAft>
                <a:spcPts val="300"/>
              </a:spcAft>
            </a:pPr>
            <a:r>
              <a:rPr lang="en-US" sz="2000" dirty="0">
                <a:solidFill>
                  <a:srgbClr val="000000"/>
                </a:solidFill>
                <a:latin typeface="Times New Roman"/>
                <a:ea typeface="Tahoma"/>
                <a:cs typeface="Tahoma"/>
              </a:rPr>
              <a:t>The correction is mandated by regulation</a:t>
            </a:r>
            <a:endParaRPr lang="en-US">
              <a:latin typeface="Times New Roman"/>
              <a:ea typeface="Tahoma"/>
              <a:cs typeface="Tahoma"/>
            </a:endParaRPr>
          </a:p>
          <a:p>
            <a:pPr marL="685800" lvl="2">
              <a:lnSpc>
                <a:spcPct val="100000"/>
              </a:lnSpc>
              <a:spcBef>
                <a:spcPts val="300"/>
              </a:spcBef>
              <a:spcAft>
                <a:spcPts val="300"/>
              </a:spcAft>
            </a:pPr>
            <a:r>
              <a:rPr lang="en-US" sz="2000" dirty="0">
                <a:solidFill>
                  <a:srgbClr val="000000"/>
                </a:solidFill>
                <a:latin typeface="Times New Roman"/>
                <a:ea typeface="Tahoma"/>
                <a:cs typeface="Tahoma"/>
              </a:rPr>
              <a:t>Removal of documents with apparent clerical error</a:t>
            </a:r>
            <a:endParaRPr lang="en-US">
              <a:latin typeface="Times New Roman"/>
              <a:ea typeface="Tahoma"/>
              <a:cs typeface="Tahoma"/>
            </a:endParaRPr>
          </a:p>
          <a:p>
            <a:pPr marL="685800" lvl="2">
              <a:lnSpc>
                <a:spcPct val="100000"/>
              </a:lnSpc>
              <a:spcBef>
                <a:spcPts val="300"/>
              </a:spcBef>
              <a:spcAft>
                <a:spcPts val="300"/>
              </a:spcAft>
            </a:pPr>
            <a:r>
              <a:rPr lang="en-US" sz="2000" dirty="0">
                <a:solidFill>
                  <a:srgbClr val="000000"/>
                </a:solidFill>
                <a:latin typeface="Times New Roman"/>
                <a:ea typeface="Tahoma"/>
                <a:cs typeface="Tahoma"/>
              </a:rPr>
              <a:t>File is not legible</a:t>
            </a:r>
            <a:endParaRPr lang="en-US">
              <a:latin typeface="Times New Roman"/>
              <a:ea typeface="Tahoma"/>
              <a:cs typeface="Tahoma"/>
            </a:endParaRPr>
          </a:p>
          <a:p>
            <a:pPr marR="15240">
              <a:lnSpc>
                <a:spcPct val="100000"/>
              </a:lnSpc>
              <a:spcBef>
                <a:spcPts val="300"/>
              </a:spcBef>
              <a:spcAft>
                <a:spcPts val="300"/>
              </a:spcAft>
            </a:pPr>
            <a:r>
              <a:rPr lang="en-US" sz="2000" dirty="0">
                <a:solidFill>
                  <a:srgbClr val="000000"/>
                </a:solidFill>
                <a:latin typeface="Times New Roman"/>
                <a:ea typeface="Tahoma"/>
                <a:cs typeface="Tahoma"/>
              </a:rPr>
              <a:t>OMPF change request must be submitted to PERS-313 with</a:t>
            </a:r>
            <a:endParaRPr lang="en-US" sz="2000">
              <a:solidFill>
                <a:srgbClr val="000000"/>
              </a:solidFill>
              <a:latin typeface="Times New Roman"/>
              <a:ea typeface="Tahoma"/>
              <a:cs typeface="Tahoma"/>
            </a:endParaRPr>
          </a:p>
          <a:p>
            <a:pPr marL="685800" marR="15240" lvl="2">
              <a:lnSpc>
                <a:spcPct val="100000"/>
              </a:lnSpc>
              <a:spcBef>
                <a:spcPts val="300"/>
              </a:spcBef>
              <a:spcAft>
                <a:spcPts val="300"/>
              </a:spcAft>
            </a:pPr>
            <a:r>
              <a:rPr lang="en-US" sz="2000" dirty="0">
                <a:solidFill>
                  <a:srgbClr val="000000"/>
                </a:solidFill>
                <a:latin typeface="Times New Roman"/>
                <a:ea typeface="Tahoma"/>
                <a:cs typeface="Tahoma"/>
              </a:rPr>
              <a:t>The member’s name and SSN</a:t>
            </a:r>
            <a:endParaRPr lang="en-US">
              <a:latin typeface="Times New Roman"/>
              <a:ea typeface="Tahoma"/>
              <a:cs typeface="Tahoma"/>
            </a:endParaRPr>
          </a:p>
          <a:p>
            <a:pPr marL="685800" marR="15240" lvl="2">
              <a:lnSpc>
                <a:spcPct val="100000"/>
              </a:lnSpc>
              <a:spcBef>
                <a:spcPts val="300"/>
              </a:spcBef>
              <a:spcAft>
                <a:spcPts val="300"/>
              </a:spcAft>
            </a:pPr>
            <a:r>
              <a:rPr lang="en-US" sz="2000" dirty="0">
                <a:solidFill>
                  <a:srgbClr val="000000"/>
                </a:solidFill>
                <a:latin typeface="Times New Roman"/>
                <a:ea typeface="Tahoma"/>
                <a:cs typeface="Tahoma"/>
              </a:rPr>
              <a:t>Records to be corrected</a:t>
            </a:r>
            <a:endParaRPr lang="en-US">
              <a:latin typeface="Times New Roman"/>
              <a:ea typeface="Tahoma"/>
              <a:cs typeface="Tahoma"/>
            </a:endParaRPr>
          </a:p>
          <a:p>
            <a:pPr marL="685800" marR="15240" lvl="2">
              <a:lnSpc>
                <a:spcPct val="100000"/>
              </a:lnSpc>
              <a:spcBef>
                <a:spcPts val="300"/>
              </a:spcBef>
              <a:spcAft>
                <a:spcPts val="300"/>
              </a:spcAft>
            </a:pPr>
            <a:r>
              <a:rPr lang="en-US" sz="2000" dirty="0">
                <a:solidFill>
                  <a:srgbClr val="000000"/>
                </a:solidFill>
                <a:latin typeface="Times New Roman"/>
                <a:ea typeface="Tahoma"/>
                <a:cs typeface="Tahoma"/>
              </a:rPr>
              <a:t>Detailed summary of the correction </a:t>
            </a:r>
            <a:endParaRPr lang="en-US">
              <a:latin typeface="Times New Roman"/>
              <a:ea typeface="Tahoma"/>
              <a:cs typeface="Tahoma"/>
            </a:endParaRPr>
          </a:p>
          <a:p>
            <a:pPr marL="685800" marR="15240" lvl="2">
              <a:lnSpc>
                <a:spcPct val="100000"/>
              </a:lnSpc>
              <a:spcBef>
                <a:spcPts val="300"/>
              </a:spcBef>
              <a:spcAft>
                <a:spcPts val="300"/>
              </a:spcAft>
            </a:pPr>
            <a:r>
              <a:rPr lang="en-US" sz="2000" dirty="0">
                <a:solidFill>
                  <a:srgbClr val="000000"/>
                </a:solidFill>
                <a:latin typeface="Times New Roman"/>
                <a:ea typeface="Tahoma"/>
                <a:cs typeface="Tahoma"/>
              </a:rPr>
              <a:t>Justification with copy of evidence</a:t>
            </a:r>
            <a:endParaRPr lang="en-US" sz="1600" dirty="0">
              <a:latin typeface="Times New Roman"/>
              <a:ea typeface="Tahoma"/>
              <a:cs typeface="Tahoma"/>
            </a:endParaRPr>
          </a:p>
        </p:txBody>
      </p:sp>
    </p:spTree>
    <p:extLst>
      <p:ext uri="{BB962C8B-B14F-4D97-AF65-F5344CB8AC3E}">
        <p14:creationId xmlns:p14="http://schemas.microsoft.com/office/powerpoint/2010/main" val="557543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0E47C-DAD8-99E3-8C01-31B647EC6AC5}"/>
              </a:ext>
            </a:extLst>
          </p:cNvPr>
          <p:cNvSpPr>
            <a:spLocks noGrp="1"/>
          </p:cNvSpPr>
          <p:nvPr>
            <p:ph type="title"/>
          </p:nvPr>
        </p:nvSpPr>
        <p:spPr>
          <a:xfrm>
            <a:off x="3082" y="2565"/>
            <a:ext cx="12185835" cy="1413910"/>
          </a:xfrm>
        </p:spPr>
        <p:txBody>
          <a:bodyPr>
            <a:noAutofit/>
          </a:bodyPr>
          <a:lstStyle/>
          <a:p>
            <a:pPr algn="ctr"/>
            <a:r>
              <a:rPr lang="en-US" sz="3200" b="1" dirty="0">
                <a:solidFill>
                  <a:srgbClr val="000000"/>
                </a:solidFill>
                <a:latin typeface="Times New Roman"/>
                <a:cs typeface="Times New Roman"/>
              </a:rPr>
              <a:t>Submission of NSIPS and ESR to OMPF</a:t>
            </a:r>
            <a:endParaRPr lang="en-US" sz="3200" dirty="0">
              <a:latin typeface="Times New Roman"/>
              <a:cs typeface="Times New Roman"/>
            </a:endParaRPr>
          </a:p>
        </p:txBody>
      </p:sp>
      <p:sp>
        <p:nvSpPr>
          <p:cNvPr id="3" name="Content Placeholder 2">
            <a:extLst>
              <a:ext uri="{FF2B5EF4-FFF2-40B4-BE49-F238E27FC236}">
                <a16:creationId xmlns:a16="http://schemas.microsoft.com/office/drawing/2014/main" id="{3E9D284B-4FB1-1BBF-1E84-266DB4574335}"/>
              </a:ext>
            </a:extLst>
          </p:cNvPr>
          <p:cNvSpPr>
            <a:spLocks noGrp="1"/>
          </p:cNvSpPr>
          <p:nvPr>
            <p:ph idx="1"/>
          </p:nvPr>
        </p:nvSpPr>
        <p:spPr>
          <a:xfrm>
            <a:off x="1642992" y="1418132"/>
            <a:ext cx="8915400" cy="5612972"/>
          </a:xfrm>
        </p:spPr>
        <p:txBody>
          <a:bodyPr vert="horz" lIns="91440" tIns="45720" rIns="91440" bIns="45720" rtlCol="0" anchor="t">
            <a:normAutofit/>
          </a:bodyPr>
          <a:lstStyle/>
          <a:p>
            <a:pPr marR="635">
              <a:lnSpc>
                <a:spcPct val="100000"/>
              </a:lnSpc>
              <a:spcBef>
                <a:spcPts val="300"/>
              </a:spcBef>
              <a:spcAft>
                <a:spcPts val="300"/>
              </a:spcAft>
            </a:pPr>
            <a:r>
              <a:rPr lang="en-US" sz="2000" dirty="0">
                <a:solidFill>
                  <a:srgbClr val="000000"/>
                </a:solidFill>
                <a:latin typeface="Times New Roman"/>
                <a:cs typeface="Times New Roman"/>
              </a:rPr>
              <a:t>Enlisted OMPF is not routinely updated</a:t>
            </a:r>
            <a:endParaRPr lang="en-US" sz="2000">
              <a:latin typeface="Times New Roman"/>
              <a:ea typeface="Tahoma"/>
              <a:cs typeface="Times New Roman"/>
            </a:endParaRPr>
          </a:p>
          <a:p>
            <a:pPr marR="635">
              <a:lnSpc>
                <a:spcPct val="100000"/>
              </a:lnSpc>
              <a:spcBef>
                <a:spcPts val="300"/>
              </a:spcBef>
              <a:spcAft>
                <a:spcPts val="300"/>
              </a:spcAft>
            </a:pPr>
            <a:r>
              <a:rPr lang="en-US" sz="2000" dirty="0">
                <a:solidFill>
                  <a:srgbClr val="000000"/>
                </a:solidFill>
                <a:latin typeface="Times New Roman"/>
                <a:cs typeface="Times New Roman"/>
              </a:rPr>
              <a:t>The following documents are updated upon completion of reenlistment</a:t>
            </a:r>
            <a:endParaRPr lang="en-US" sz="2000">
              <a:latin typeface="Times New Roman"/>
              <a:ea typeface="Tahoma"/>
              <a:cs typeface="Times New Roman"/>
            </a:endParaRPr>
          </a:p>
          <a:p>
            <a:pPr marL="685800" lvl="2">
              <a:lnSpc>
                <a:spcPct val="100000"/>
              </a:lnSpc>
              <a:spcBef>
                <a:spcPts val="300"/>
              </a:spcBef>
              <a:spcAft>
                <a:spcPts val="300"/>
              </a:spcAft>
            </a:pPr>
            <a:r>
              <a:rPr lang="en-US" sz="2000" dirty="0">
                <a:solidFill>
                  <a:srgbClr val="000000"/>
                </a:solidFill>
                <a:latin typeface="Times New Roman"/>
                <a:cs typeface="Times New Roman"/>
              </a:rPr>
              <a:t>History of Assignments</a:t>
            </a:r>
            <a:endParaRPr lang="en-US">
              <a:latin typeface="Times New Roman"/>
              <a:ea typeface="Tahoma"/>
              <a:cs typeface="Times New Roman"/>
            </a:endParaRPr>
          </a:p>
          <a:p>
            <a:pPr marL="685800" lvl="2">
              <a:lnSpc>
                <a:spcPct val="100000"/>
              </a:lnSpc>
              <a:spcBef>
                <a:spcPts val="300"/>
              </a:spcBef>
              <a:spcAft>
                <a:spcPts val="300"/>
              </a:spcAft>
            </a:pPr>
            <a:r>
              <a:rPr lang="en-US" sz="2000" dirty="0">
                <a:solidFill>
                  <a:srgbClr val="000000"/>
                </a:solidFill>
                <a:latin typeface="Times New Roman"/>
                <a:cs typeface="Times New Roman"/>
              </a:rPr>
              <a:t>Awards Record</a:t>
            </a:r>
            <a:endParaRPr lang="en-US">
              <a:latin typeface="Times New Roman"/>
              <a:ea typeface="Tahoma"/>
              <a:cs typeface="Times New Roman"/>
            </a:endParaRPr>
          </a:p>
          <a:p>
            <a:pPr marL="685800" lvl="2">
              <a:lnSpc>
                <a:spcPct val="100000"/>
              </a:lnSpc>
              <a:spcBef>
                <a:spcPts val="300"/>
              </a:spcBef>
              <a:spcAft>
                <a:spcPts val="300"/>
              </a:spcAft>
            </a:pPr>
            <a:r>
              <a:rPr lang="en-US" sz="2000" dirty="0">
                <a:solidFill>
                  <a:srgbClr val="000000"/>
                </a:solidFill>
                <a:latin typeface="Times New Roman"/>
                <a:cs typeface="Times New Roman"/>
              </a:rPr>
              <a:t>Training, Qualification, &amp; Education History</a:t>
            </a:r>
            <a:endParaRPr lang="en-US">
              <a:latin typeface="Times New Roman"/>
              <a:ea typeface="Tahoma"/>
              <a:cs typeface="Times New Roman"/>
            </a:endParaRPr>
          </a:p>
          <a:p>
            <a:pPr marL="685800" lvl="2">
              <a:lnSpc>
                <a:spcPct val="100000"/>
              </a:lnSpc>
              <a:spcBef>
                <a:spcPts val="300"/>
              </a:spcBef>
              <a:spcAft>
                <a:spcPts val="300"/>
              </a:spcAft>
            </a:pPr>
            <a:r>
              <a:rPr lang="en-US" sz="2000" dirty="0">
                <a:solidFill>
                  <a:srgbClr val="000000"/>
                </a:solidFill>
                <a:latin typeface="Times New Roman"/>
                <a:cs typeface="Times New Roman"/>
              </a:rPr>
              <a:t>Member Data Summary</a:t>
            </a:r>
            <a:endParaRPr lang="en-US">
              <a:latin typeface="Times New Roman"/>
              <a:ea typeface="Tahoma"/>
              <a:cs typeface="Times New Roman"/>
            </a:endParaRPr>
          </a:p>
          <a:p>
            <a:pPr marL="685800" lvl="2">
              <a:lnSpc>
                <a:spcPct val="100000"/>
              </a:lnSpc>
              <a:spcBef>
                <a:spcPts val="300"/>
              </a:spcBef>
              <a:spcAft>
                <a:spcPts val="300"/>
              </a:spcAft>
            </a:pPr>
            <a:r>
              <a:rPr lang="en-US" sz="2000" dirty="0">
                <a:solidFill>
                  <a:srgbClr val="000000"/>
                </a:solidFill>
                <a:latin typeface="Times New Roman"/>
                <a:cs typeface="Times New Roman"/>
              </a:rPr>
              <a:t>Administrative Remarks</a:t>
            </a:r>
            <a:endParaRPr lang="en-US">
              <a:latin typeface="Times New Roman"/>
              <a:ea typeface="Tahoma"/>
              <a:cs typeface="Times New Roman"/>
            </a:endParaRPr>
          </a:p>
          <a:p>
            <a:pPr marL="685800" lvl="2">
              <a:lnSpc>
                <a:spcPct val="100000"/>
              </a:lnSpc>
              <a:spcBef>
                <a:spcPts val="300"/>
              </a:spcBef>
              <a:spcAft>
                <a:spcPts val="300"/>
              </a:spcAft>
            </a:pPr>
            <a:r>
              <a:rPr lang="en-US" sz="2000" dirty="0">
                <a:solidFill>
                  <a:srgbClr val="000000"/>
                </a:solidFill>
                <a:latin typeface="Times New Roman"/>
                <a:ea typeface="Tahoma"/>
                <a:cs typeface="Tahoma"/>
              </a:rPr>
              <a:t>Reenlistment Contract</a:t>
            </a:r>
          </a:p>
          <a:p>
            <a:pPr marL="228600" lvl="1">
              <a:lnSpc>
                <a:spcPct val="100000"/>
              </a:lnSpc>
              <a:spcBef>
                <a:spcPts val="300"/>
              </a:spcBef>
              <a:spcAft>
                <a:spcPts val="300"/>
              </a:spcAft>
              <a:buNone/>
            </a:pPr>
            <a:endParaRPr lang="en-US" sz="2000" dirty="0">
              <a:ea typeface="Tahoma"/>
              <a:cs typeface="Tahoma"/>
            </a:endParaRPr>
          </a:p>
          <a:p>
            <a:pPr>
              <a:lnSpc>
                <a:spcPct val="100000"/>
              </a:lnSpc>
              <a:spcBef>
                <a:spcPts val="300"/>
              </a:spcBef>
              <a:spcAft>
                <a:spcPts val="300"/>
              </a:spcAft>
            </a:pPr>
            <a:endParaRPr lang="en-US" sz="2400" b="1" dirty="0">
              <a:ea typeface="Tahoma"/>
              <a:cs typeface="Tahoma"/>
            </a:endParaRPr>
          </a:p>
        </p:txBody>
      </p:sp>
    </p:spTree>
    <p:extLst>
      <p:ext uri="{BB962C8B-B14F-4D97-AF65-F5344CB8AC3E}">
        <p14:creationId xmlns:p14="http://schemas.microsoft.com/office/powerpoint/2010/main" val="1417527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0E47C-DAD8-99E3-8C01-31B647EC6AC5}"/>
              </a:ext>
            </a:extLst>
          </p:cNvPr>
          <p:cNvSpPr>
            <a:spLocks noGrp="1"/>
          </p:cNvSpPr>
          <p:nvPr>
            <p:ph type="title"/>
          </p:nvPr>
        </p:nvSpPr>
        <p:spPr>
          <a:xfrm>
            <a:off x="1657" y="-2209"/>
            <a:ext cx="12188686" cy="1178112"/>
          </a:xfrm>
        </p:spPr>
        <p:txBody>
          <a:bodyPr numCol="1">
            <a:normAutofit fontScale="90000"/>
          </a:bodyPr>
          <a:lstStyle/>
          <a:p>
            <a:pPr algn="ctr"/>
            <a:br>
              <a:rPr lang="en-US" sz="3600" b="1" dirty="0">
                <a:latin typeface="Times New Roman"/>
                <a:cs typeface="Calibri" panose="020F0502020204030204" pitchFamily="34" charset="0"/>
              </a:rPr>
            </a:br>
            <a:r>
              <a:rPr lang="en-US" sz="3600" b="1" dirty="0">
                <a:solidFill>
                  <a:srgbClr val="000000"/>
                </a:solidFill>
                <a:latin typeface="Times New Roman"/>
                <a:ea typeface="Calibri"/>
                <a:cs typeface="Calibri"/>
              </a:rPr>
              <a:t>Board for Correction of Naval Records</a:t>
            </a:r>
            <a:r>
              <a:rPr lang="en-US" sz="2800" dirty="0">
                <a:solidFill>
                  <a:srgbClr val="000000"/>
                </a:solidFill>
                <a:latin typeface="Calibri"/>
                <a:ea typeface="Calibri"/>
                <a:cs typeface="Calibri"/>
              </a:rPr>
              <a:t> </a:t>
            </a:r>
            <a:br>
              <a:rPr lang="en-US" sz="2800" dirty="0">
                <a:solidFill>
                  <a:srgbClr val="000000"/>
                </a:solidFill>
                <a:latin typeface="Calibri"/>
                <a:ea typeface="Calibri"/>
                <a:cs typeface="Calibri"/>
              </a:rPr>
            </a:br>
            <a:r>
              <a:rPr lang="en-US" sz="2000" dirty="0">
                <a:solidFill>
                  <a:srgbClr val="000000"/>
                </a:solidFill>
                <a:latin typeface="Times New Roman"/>
                <a:ea typeface="Calibri"/>
                <a:cs typeface="Calibri"/>
              </a:rPr>
              <a:t>(BCNR)</a:t>
            </a:r>
            <a:endParaRPr lang="en-US" sz="2000" dirty="0">
              <a:latin typeface="Times New Roman"/>
              <a:ea typeface="Calibri"/>
              <a:cs typeface="Calibri"/>
            </a:endParaRPr>
          </a:p>
        </p:txBody>
      </p:sp>
      <p:sp>
        <p:nvSpPr>
          <p:cNvPr id="3" name="Content Placeholder 2">
            <a:extLst>
              <a:ext uri="{FF2B5EF4-FFF2-40B4-BE49-F238E27FC236}">
                <a16:creationId xmlns:a16="http://schemas.microsoft.com/office/drawing/2014/main" id="{3E9D284B-4FB1-1BBF-1E84-266DB4574335}"/>
              </a:ext>
            </a:extLst>
          </p:cNvPr>
          <p:cNvSpPr>
            <a:spLocks noGrp="1"/>
          </p:cNvSpPr>
          <p:nvPr>
            <p:ph idx="1"/>
          </p:nvPr>
        </p:nvSpPr>
        <p:spPr>
          <a:xfrm>
            <a:off x="1653961" y="1718365"/>
            <a:ext cx="8884077" cy="3710810"/>
          </a:xfrm>
        </p:spPr>
        <p:txBody>
          <a:bodyPr vert="horz" lIns="91440" tIns="45720" rIns="91440" bIns="45720" rtlCol="0" anchor="t">
            <a:normAutofit/>
          </a:bodyPr>
          <a:lstStyle/>
          <a:p>
            <a:pPr>
              <a:lnSpc>
                <a:spcPct val="100000"/>
              </a:lnSpc>
              <a:spcBef>
                <a:spcPts val="300"/>
              </a:spcBef>
              <a:spcAft>
                <a:spcPts val="300"/>
              </a:spcAft>
            </a:pPr>
            <a:r>
              <a:rPr lang="en-US" sz="2000" dirty="0">
                <a:solidFill>
                  <a:srgbClr val="000000"/>
                </a:solidFill>
                <a:latin typeface="Times New Roman"/>
                <a:cs typeface="Times New Roman"/>
              </a:rPr>
              <a:t>Use DD Form 149 Application for Correction of Military Records</a:t>
            </a:r>
            <a:endParaRPr lang="en-US" sz="2000">
              <a:solidFill>
                <a:srgbClr val="FFFF00"/>
              </a:solidFill>
              <a:latin typeface="Times New Roman"/>
              <a:cs typeface="Times New Roman"/>
            </a:endParaRPr>
          </a:p>
          <a:p>
            <a:pPr>
              <a:lnSpc>
                <a:spcPct val="100000"/>
              </a:lnSpc>
              <a:spcBef>
                <a:spcPts val="300"/>
              </a:spcBef>
              <a:spcAft>
                <a:spcPts val="300"/>
              </a:spcAft>
            </a:pPr>
            <a:r>
              <a:rPr lang="en-US" sz="2000" dirty="0">
                <a:solidFill>
                  <a:srgbClr val="000000"/>
                </a:solidFill>
                <a:latin typeface="Times New Roman"/>
                <a:cs typeface="Times New Roman"/>
              </a:rPr>
              <a:t>May be submitted by:</a:t>
            </a:r>
            <a:endParaRPr lang="en-US" sz="2000">
              <a:solidFill>
                <a:srgbClr val="FFFF00"/>
              </a:solidFill>
              <a:latin typeface="Times New Roman"/>
              <a:ea typeface="Tahoma"/>
              <a:cs typeface="Times New Roman"/>
            </a:endParaRPr>
          </a:p>
          <a:p>
            <a:pPr marL="685800" lvl="2">
              <a:lnSpc>
                <a:spcPct val="100000"/>
              </a:lnSpc>
              <a:spcBef>
                <a:spcPts val="300"/>
              </a:spcBef>
              <a:spcAft>
                <a:spcPts val="300"/>
              </a:spcAft>
            </a:pPr>
            <a:r>
              <a:rPr lang="en-US" sz="2000" dirty="0">
                <a:solidFill>
                  <a:srgbClr val="000000"/>
                </a:solidFill>
                <a:latin typeface="Times New Roman"/>
                <a:cs typeface="Times New Roman"/>
              </a:rPr>
              <a:t>Current and former service member</a:t>
            </a:r>
            <a:endParaRPr lang="en-US">
              <a:solidFill>
                <a:srgbClr val="FFFF00"/>
              </a:solidFill>
              <a:latin typeface="Times New Roman"/>
              <a:ea typeface="Tahoma"/>
              <a:cs typeface="Times New Roman"/>
            </a:endParaRPr>
          </a:p>
          <a:p>
            <a:pPr marL="1143000" lvl="3">
              <a:lnSpc>
                <a:spcPct val="100000"/>
              </a:lnSpc>
              <a:spcBef>
                <a:spcPts val="300"/>
              </a:spcBef>
              <a:spcAft>
                <a:spcPts val="300"/>
              </a:spcAft>
            </a:pPr>
            <a:r>
              <a:rPr lang="en-US" sz="2000" dirty="0">
                <a:solidFill>
                  <a:srgbClr val="000000"/>
                </a:solidFill>
                <a:latin typeface="Times New Roman"/>
                <a:ea typeface="Calibri"/>
                <a:cs typeface="Calibri"/>
              </a:rPr>
              <a:t>Cannot  be sent by a command representative. </a:t>
            </a:r>
          </a:p>
          <a:p>
            <a:pPr marL="685800" lvl="2">
              <a:lnSpc>
                <a:spcPct val="100000"/>
              </a:lnSpc>
              <a:spcBef>
                <a:spcPts val="300"/>
              </a:spcBef>
              <a:spcAft>
                <a:spcPts val="300"/>
              </a:spcAft>
            </a:pPr>
            <a:r>
              <a:rPr lang="en-US" sz="2000" dirty="0">
                <a:solidFill>
                  <a:srgbClr val="000000"/>
                </a:solidFill>
                <a:latin typeface="Times New Roman"/>
                <a:cs typeface="Times New Roman"/>
              </a:rPr>
              <a:t>Dependent</a:t>
            </a:r>
            <a:endParaRPr lang="en-US">
              <a:solidFill>
                <a:srgbClr val="FFFF00"/>
              </a:solidFill>
              <a:latin typeface="Times New Roman"/>
              <a:ea typeface="Tahoma"/>
              <a:cs typeface="Times New Roman"/>
            </a:endParaRPr>
          </a:p>
          <a:p>
            <a:pPr marL="685800" lvl="2">
              <a:lnSpc>
                <a:spcPct val="100000"/>
              </a:lnSpc>
              <a:spcBef>
                <a:spcPts val="300"/>
              </a:spcBef>
              <a:spcAft>
                <a:spcPts val="300"/>
              </a:spcAft>
            </a:pPr>
            <a:r>
              <a:rPr lang="en-US" sz="2000" dirty="0">
                <a:solidFill>
                  <a:srgbClr val="000000"/>
                </a:solidFill>
                <a:latin typeface="Times New Roman"/>
                <a:ea typeface="Tahoma"/>
                <a:cs typeface="Tahoma"/>
              </a:rPr>
              <a:t>Spouses and ex-spouses</a:t>
            </a:r>
            <a:endParaRPr lang="en-US" sz="2000">
              <a:solidFill>
                <a:srgbClr val="000000"/>
              </a:solidFill>
              <a:latin typeface="Times New Roman"/>
              <a:ea typeface="Tahoma"/>
              <a:cs typeface="Tahoma"/>
            </a:endParaRPr>
          </a:p>
          <a:p>
            <a:pPr marL="685800" lvl="2">
              <a:lnSpc>
                <a:spcPct val="100000"/>
              </a:lnSpc>
              <a:spcBef>
                <a:spcPts val="300"/>
              </a:spcBef>
              <a:spcAft>
                <a:spcPts val="300"/>
              </a:spcAft>
            </a:pPr>
            <a:r>
              <a:rPr lang="en-US" sz="2000" dirty="0">
                <a:solidFill>
                  <a:srgbClr val="000000"/>
                </a:solidFill>
                <a:latin typeface="Times New Roman"/>
                <a:cs typeface="Times New Roman"/>
              </a:rPr>
              <a:t>Lawful or legal representative</a:t>
            </a:r>
            <a:endParaRPr lang="en-US">
              <a:solidFill>
                <a:srgbClr val="FFFF00"/>
              </a:solidFill>
              <a:latin typeface="Times New Roman"/>
              <a:ea typeface="Tahoma"/>
              <a:cs typeface="Times New Roman"/>
            </a:endParaRPr>
          </a:p>
          <a:p>
            <a:pPr lvl="1">
              <a:lnSpc>
                <a:spcPct val="100000"/>
              </a:lnSpc>
              <a:spcBef>
                <a:spcPts val="300"/>
              </a:spcBef>
              <a:spcAft>
                <a:spcPts val="300"/>
              </a:spcAft>
            </a:pPr>
            <a:r>
              <a:rPr lang="en-US" sz="2000" dirty="0">
                <a:solidFill>
                  <a:srgbClr val="000000"/>
                </a:solidFill>
                <a:latin typeface="Times New Roman"/>
                <a:cs typeface="Times New Roman"/>
              </a:rPr>
              <a:t>Send applications via EMAIL, but you may also submit via physical mail or fax.</a:t>
            </a:r>
            <a:endParaRPr lang="en-US" sz="2000" dirty="0">
              <a:solidFill>
                <a:srgbClr val="FFFF00"/>
              </a:solidFill>
              <a:latin typeface="Times New Roman"/>
              <a:ea typeface="Tahoma"/>
              <a:cs typeface="Times New Roman"/>
            </a:endParaRPr>
          </a:p>
          <a:p>
            <a:pPr>
              <a:lnSpc>
                <a:spcPct val="100000"/>
              </a:lnSpc>
              <a:spcBef>
                <a:spcPts val="300"/>
              </a:spcBef>
              <a:spcAft>
                <a:spcPts val="300"/>
              </a:spcAft>
            </a:pPr>
            <a:endParaRPr lang="en-US" sz="2200" dirty="0">
              <a:ea typeface="Tahoma"/>
              <a:cs typeface="Tahoma"/>
            </a:endParaRPr>
          </a:p>
        </p:txBody>
      </p:sp>
    </p:spTree>
    <p:extLst>
      <p:ext uri="{BB962C8B-B14F-4D97-AF65-F5344CB8AC3E}">
        <p14:creationId xmlns:p14="http://schemas.microsoft.com/office/powerpoint/2010/main" val="307154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53DB70-59D8-60C8-ECB9-7317FE2BEB5B}"/>
              </a:ext>
            </a:extLst>
          </p:cNvPr>
          <p:cNvSpPr>
            <a:spLocks noGrp="1"/>
          </p:cNvSpPr>
          <p:nvPr>
            <p:ph idx="1"/>
          </p:nvPr>
        </p:nvSpPr>
        <p:spPr>
          <a:xfrm>
            <a:off x="1722133" y="1055971"/>
            <a:ext cx="8750300" cy="4978275"/>
          </a:xfrm>
        </p:spPr>
        <p:txBody>
          <a:bodyPr vert="horz" lIns="91440" tIns="45720" rIns="91440" bIns="45720" rtlCol="0" anchor="t">
            <a:normAutofit/>
          </a:bodyPr>
          <a:lstStyle/>
          <a:p>
            <a:pPr>
              <a:lnSpc>
                <a:spcPct val="100000"/>
              </a:lnSpc>
              <a:spcBef>
                <a:spcPts val="300"/>
              </a:spcBef>
              <a:spcAft>
                <a:spcPts val="300"/>
              </a:spcAft>
            </a:pPr>
            <a:r>
              <a:rPr lang="en-US" sz="2000" dirty="0">
                <a:solidFill>
                  <a:srgbClr val="000000"/>
                </a:solidFill>
                <a:latin typeface="Times New Roman"/>
                <a:ea typeface="Tahoma"/>
                <a:cs typeface="Tahoma"/>
              </a:rPr>
              <a:t>Applications</a:t>
            </a:r>
            <a:endParaRPr lang="en-US" sz="2000">
              <a:latin typeface="Times New Roman"/>
              <a:cs typeface="Times New Roman"/>
            </a:endParaRPr>
          </a:p>
          <a:p>
            <a:pPr marL="685800" lvl="2">
              <a:lnSpc>
                <a:spcPct val="100000"/>
              </a:lnSpc>
              <a:spcBef>
                <a:spcPts val="300"/>
              </a:spcBef>
              <a:spcAft>
                <a:spcPts val="300"/>
              </a:spcAft>
            </a:pPr>
            <a:r>
              <a:rPr lang="en-US" sz="2000" dirty="0">
                <a:solidFill>
                  <a:srgbClr val="000000"/>
                </a:solidFill>
                <a:latin typeface="Times New Roman"/>
                <a:ea typeface="Tahoma"/>
                <a:cs typeface="Tahoma"/>
              </a:rPr>
              <a:t>Must be submitted within 3 years after discovery of error</a:t>
            </a:r>
            <a:endParaRPr lang="en-US" sz="2000">
              <a:solidFill>
                <a:srgbClr val="000000"/>
              </a:solidFill>
              <a:latin typeface="Times New Roman"/>
              <a:ea typeface="Tahoma"/>
              <a:cs typeface="Tahoma"/>
            </a:endParaRPr>
          </a:p>
          <a:p>
            <a:pPr marL="685800" lvl="2">
              <a:lnSpc>
                <a:spcPct val="100000"/>
              </a:lnSpc>
              <a:spcBef>
                <a:spcPts val="300"/>
              </a:spcBef>
              <a:spcAft>
                <a:spcPts val="300"/>
              </a:spcAft>
            </a:pPr>
            <a:r>
              <a:rPr lang="en-US" sz="2000" dirty="0">
                <a:solidFill>
                  <a:srgbClr val="000000"/>
                </a:solidFill>
                <a:latin typeface="Times New Roman"/>
                <a:ea typeface="Tahoma"/>
                <a:cs typeface="Tahoma"/>
              </a:rPr>
              <a:t>Identify the specific error or injustice</a:t>
            </a:r>
            <a:endParaRPr lang="en-US" sz="2000">
              <a:solidFill>
                <a:srgbClr val="000000"/>
              </a:solidFill>
              <a:latin typeface="Times New Roman"/>
              <a:ea typeface="Tahoma"/>
              <a:cs typeface="Tahoma"/>
            </a:endParaRPr>
          </a:p>
          <a:p>
            <a:pPr marL="685800" lvl="2">
              <a:lnSpc>
                <a:spcPct val="100000"/>
              </a:lnSpc>
              <a:spcBef>
                <a:spcPts val="300"/>
              </a:spcBef>
              <a:spcAft>
                <a:spcPts val="300"/>
              </a:spcAft>
            </a:pPr>
            <a:r>
              <a:rPr lang="en-US" sz="2000" dirty="0">
                <a:solidFill>
                  <a:srgbClr val="000000"/>
                </a:solidFill>
                <a:latin typeface="Times New Roman"/>
                <a:ea typeface="Tahoma"/>
                <a:cs typeface="Tahoma"/>
              </a:rPr>
              <a:t>Contain sufficient information and include supporting documents</a:t>
            </a:r>
            <a:endParaRPr lang="en-US" sz="2000">
              <a:solidFill>
                <a:srgbClr val="000000"/>
              </a:solidFill>
              <a:latin typeface="Times New Roman"/>
              <a:ea typeface="Tahoma"/>
              <a:cs typeface="Tahoma"/>
            </a:endParaRPr>
          </a:p>
          <a:p>
            <a:pPr marL="228600" lvl="1">
              <a:lnSpc>
                <a:spcPct val="100000"/>
              </a:lnSpc>
              <a:spcBef>
                <a:spcPts val="300"/>
              </a:spcBef>
              <a:spcAft>
                <a:spcPts val="300"/>
              </a:spcAft>
            </a:pPr>
            <a:r>
              <a:rPr lang="en-US" sz="2000" dirty="0">
                <a:solidFill>
                  <a:srgbClr val="000000"/>
                </a:solidFill>
                <a:latin typeface="Times New Roman"/>
                <a:ea typeface="Tahoma"/>
                <a:cs typeface="Tahoma"/>
              </a:rPr>
              <a:t>Check for eligibility:</a:t>
            </a:r>
          </a:p>
          <a:p>
            <a:pPr marL="228600" lvl="1">
              <a:lnSpc>
                <a:spcPct val="100000"/>
              </a:lnSpc>
              <a:spcBef>
                <a:spcPts val="300"/>
              </a:spcBef>
              <a:spcAft>
                <a:spcPts val="300"/>
              </a:spcAft>
            </a:pPr>
            <a:endParaRPr lang="en-US" sz="2000" dirty="0">
              <a:latin typeface="Times New Roman"/>
              <a:ea typeface="Tahoma"/>
              <a:cs typeface="Tahoma"/>
            </a:endParaRPr>
          </a:p>
          <a:p>
            <a:pPr marL="228600" lvl="1">
              <a:lnSpc>
                <a:spcPct val="100000"/>
              </a:lnSpc>
              <a:spcBef>
                <a:spcPts val="300"/>
              </a:spcBef>
              <a:spcAft>
                <a:spcPts val="300"/>
              </a:spcAft>
            </a:pPr>
            <a:endParaRPr lang="en-US" sz="2000" dirty="0">
              <a:latin typeface="Times New Roman"/>
              <a:ea typeface="Tahoma"/>
              <a:cs typeface="Tahoma"/>
            </a:endParaRPr>
          </a:p>
          <a:p>
            <a:pPr marL="228600" lvl="1">
              <a:lnSpc>
                <a:spcPct val="100000"/>
              </a:lnSpc>
              <a:spcBef>
                <a:spcPts val="300"/>
              </a:spcBef>
              <a:spcAft>
                <a:spcPts val="300"/>
              </a:spcAft>
            </a:pPr>
            <a:endParaRPr lang="en-US" sz="2000" dirty="0">
              <a:latin typeface="Times New Roman"/>
              <a:ea typeface="Tahoma"/>
              <a:cs typeface="Tahoma"/>
            </a:endParaRPr>
          </a:p>
          <a:p>
            <a:pPr>
              <a:lnSpc>
                <a:spcPct val="100000"/>
              </a:lnSpc>
              <a:spcBef>
                <a:spcPts val="300"/>
              </a:spcBef>
              <a:spcAft>
                <a:spcPts val="300"/>
              </a:spcAft>
            </a:pPr>
            <a:endParaRPr lang="en-US" sz="2000" dirty="0">
              <a:latin typeface="Times New Roman"/>
              <a:ea typeface="Tahoma"/>
              <a:cs typeface="Tahoma"/>
            </a:endParaRPr>
          </a:p>
          <a:p>
            <a:pPr>
              <a:lnSpc>
                <a:spcPct val="100000"/>
              </a:lnSpc>
              <a:spcBef>
                <a:spcPts val="300"/>
              </a:spcBef>
              <a:spcAft>
                <a:spcPts val="300"/>
              </a:spcAft>
            </a:pPr>
            <a:r>
              <a:rPr lang="en-US" sz="2000" dirty="0">
                <a:solidFill>
                  <a:srgbClr val="000000"/>
                </a:solidFill>
                <a:latin typeface="Times New Roman"/>
                <a:ea typeface="Tahoma"/>
                <a:cs typeface="Tahoma"/>
              </a:rPr>
              <a:t>Additional information can be found on the BCNR website</a:t>
            </a:r>
            <a:endParaRPr lang="en-US" sz="2000" dirty="0">
              <a:latin typeface="Times New Roman"/>
              <a:ea typeface="Tahoma"/>
              <a:cs typeface="Tahoma"/>
            </a:endParaRPr>
          </a:p>
          <a:p>
            <a:pPr lvl="1">
              <a:lnSpc>
                <a:spcPct val="100000"/>
              </a:lnSpc>
              <a:spcBef>
                <a:spcPts val="300"/>
              </a:spcBef>
              <a:spcAft>
                <a:spcPts val="300"/>
              </a:spcAft>
            </a:pPr>
            <a:r>
              <a:rPr lang="en-US" sz="2000" dirty="0">
                <a:solidFill>
                  <a:srgbClr val="000000"/>
                </a:solidFill>
                <a:latin typeface="Times New Roman"/>
                <a:ea typeface="Tahoma"/>
                <a:cs typeface="Tahoma"/>
              </a:rPr>
              <a:t>https://www.secnav.navy.mil/mra/bcnr/Pages/default.aspx</a:t>
            </a:r>
            <a:endParaRPr lang="en-US" sz="1700" dirty="0">
              <a:latin typeface="Times New Roman"/>
              <a:ea typeface="Tahoma"/>
              <a:cs typeface="Tahoma"/>
            </a:endParaRPr>
          </a:p>
        </p:txBody>
      </p:sp>
      <p:pic>
        <p:nvPicPr>
          <p:cNvPr id="5" name="Picture 4">
            <a:extLst>
              <a:ext uri="{FF2B5EF4-FFF2-40B4-BE49-F238E27FC236}">
                <a16:creationId xmlns:a16="http://schemas.microsoft.com/office/drawing/2014/main" id="{FE6A6187-BAF2-00BD-8C8B-3A1D3D3C07AB}"/>
              </a:ext>
            </a:extLst>
          </p:cNvPr>
          <p:cNvPicPr>
            <a:picLocks noChangeAspect="1"/>
          </p:cNvPicPr>
          <p:nvPr/>
        </p:nvPicPr>
        <p:blipFill>
          <a:blip r:embed="rId4"/>
          <a:stretch>
            <a:fillRect/>
          </a:stretch>
        </p:blipFill>
        <p:spPr>
          <a:xfrm>
            <a:off x="2557176" y="3023618"/>
            <a:ext cx="7074778" cy="1303874"/>
          </a:xfrm>
          <a:prstGeom prst="rect">
            <a:avLst/>
          </a:prstGeom>
          <a:noFill/>
          <a:ln>
            <a:solidFill>
              <a:schemeClr val="tx1"/>
            </a:solidFill>
          </a:ln>
        </p:spPr>
      </p:pic>
      <p:sp>
        <p:nvSpPr>
          <p:cNvPr id="8" name="Title 1">
            <a:extLst>
              <a:ext uri="{FF2B5EF4-FFF2-40B4-BE49-F238E27FC236}">
                <a16:creationId xmlns:a16="http://schemas.microsoft.com/office/drawing/2014/main" id="{1DCC0E06-51DB-C91A-6811-3B3088CE1CFF}"/>
              </a:ext>
            </a:extLst>
          </p:cNvPr>
          <p:cNvSpPr>
            <a:spLocks noGrp="1"/>
          </p:cNvSpPr>
          <p:nvPr>
            <p:ph type="title"/>
          </p:nvPr>
        </p:nvSpPr>
        <p:spPr>
          <a:xfrm>
            <a:off x="1657" y="-2209"/>
            <a:ext cx="12188686" cy="1178112"/>
          </a:xfrm>
        </p:spPr>
        <p:txBody>
          <a:bodyPr numCol="1">
            <a:normAutofit fontScale="90000"/>
          </a:bodyPr>
          <a:lstStyle/>
          <a:p>
            <a:pPr algn="ctr"/>
            <a:br>
              <a:rPr lang="en-US" sz="3600" b="1" dirty="0">
                <a:latin typeface="Times New Roman"/>
                <a:cs typeface="Calibri" panose="020F0502020204030204" pitchFamily="34" charset="0"/>
              </a:rPr>
            </a:br>
            <a:r>
              <a:rPr lang="en-US" sz="3600" b="1" dirty="0">
                <a:solidFill>
                  <a:srgbClr val="000000"/>
                </a:solidFill>
                <a:latin typeface="Times New Roman"/>
                <a:ea typeface="Calibri"/>
                <a:cs typeface="Calibri"/>
              </a:rPr>
              <a:t>Board for Correction of Naval Records</a:t>
            </a:r>
            <a:r>
              <a:rPr lang="en-US" sz="2800" dirty="0">
                <a:solidFill>
                  <a:srgbClr val="000000"/>
                </a:solidFill>
                <a:latin typeface="Calibri"/>
                <a:ea typeface="Calibri"/>
                <a:cs typeface="Calibri"/>
              </a:rPr>
              <a:t> </a:t>
            </a:r>
            <a:br>
              <a:rPr lang="en-US" sz="2800" dirty="0">
                <a:solidFill>
                  <a:srgbClr val="000000"/>
                </a:solidFill>
                <a:latin typeface="Calibri"/>
                <a:ea typeface="Calibri"/>
                <a:cs typeface="Calibri"/>
              </a:rPr>
            </a:br>
            <a:r>
              <a:rPr lang="en-US" sz="2000" dirty="0">
                <a:solidFill>
                  <a:srgbClr val="000000"/>
                </a:solidFill>
                <a:latin typeface="Times New Roman"/>
                <a:ea typeface="Calibri"/>
                <a:cs typeface="Calibri"/>
              </a:rPr>
              <a:t>(cont.)</a:t>
            </a:r>
            <a:endParaRPr lang="en-US" sz="2000" dirty="0">
              <a:latin typeface="Times New Roman"/>
              <a:ea typeface="Calibri"/>
              <a:cs typeface="Calibri"/>
            </a:endParaRPr>
          </a:p>
        </p:txBody>
      </p:sp>
    </p:spTree>
    <p:extLst>
      <p:ext uri="{BB962C8B-B14F-4D97-AF65-F5344CB8AC3E}">
        <p14:creationId xmlns:p14="http://schemas.microsoft.com/office/powerpoint/2010/main" val="25557873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0E47C-DAD8-99E3-8C01-31B647EC6AC5}"/>
              </a:ext>
            </a:extLst>
          </p:cNvPr>
          <p:cNvSpPr>
            <a:spLocks noGrp="1"/>
          </p:cNvSpPr>
          <p:nvPr>
            <p:ph type="title"/>
          </p:nvPr>
        </p:nvSpPr>
        <p:spPr>
          <a:xfrm>
            <a:off x="4321" y="-5223"/>
            <a:ext cx="12072924" cy="1291669"/>
          </a:xfrm>
        </p:spPr>
        <p:txBody>
          <a:bodyPr>
            <a:normAutofit/>
          </a:bodyPr>
          <a:lstStyle/>
          <a:p>
            <a:pPr algn="ctr"/>
            <a:br>
              <a:rPr lang="en-US" sz="3200" b="1" dirty="0">
                <a:latin typeface="Times New Roman"/>
              </a:rPr>
            </a:br>
            <a:r>
              <a:rPr lang="en-US" sz="3200" b="1" dirty="0">
                <a:solidFill>
                  <a:srgbClr val="000000"/>
                </a:solidFill>
                <a:latin typeface="Times New Roman"/>
                <a:cs typeface="Times New Roman"/>
              </a:rPr>
              <a:t>Performance Summary Record </a:t>
            </a:r>
            <a:br>
              <a:rPr lang="en-US" sz="2800" dirty="0">
                <a:solidFill>
                  <a:srgbClr val="000000"/>
                </a:solidFill>
                <a:latin typeface="Calibri"/>
              </a:rPr>
            </a:br>
            <a:r>
              <a:rPr lang="en-US" sz="2000" dirty="0">
                <a:solidFill>
                  <a:srgbClr val="000000"/>
                </a:solidFill>
                <a:latin typeface="Times New Roman"/>
                <a:cs typeface="Times New Roman"/>
              </a:rPr>
              <a:t>(PSR)</a:t>
            </a:r>
            <a:endParaRPr lang="en-US" sz="2700" dirty="0">
              <a:latin typeface="Aptos Display" panose="02110004020202020204"/>
              <a:cs typeface="Times New Roman"/>
            </a:endParaRPr>
          </a:p>
        </p:txBody>
      </p:sp>
      <p:sp>
        <p:nvSpPr>
          <p:cNvPr id="3" name="Content Placeholder 2">
            <a:extLst>
              <a:ext uri="{FF2B5EF4-FFF2-40B4-BE49-F238E27FC236}">
                <a16:creationId xmlns:a16="http://schemas.microsoft.com/office/drawing/2014/main" id="{3E9D284B-4FB1-1BBF-1E84-266DB4574335}"/>
              </a:ext>
            </a:extLst>
          </p:cNvPr>
          <p:cNvSpPr>
            <a:spLocks noGrp="1"/>
          </p:cNvSpPr>
          <p:nvPr>
            <p:ph idx="1"/>
          </p:nvPr>
        </p:nvSpPr>
        <p:spPr>
          <a:xfrm>
            <a:off x="1719746" y="1278835"/>
            <a:ext cx="8646492" cy="5224977"/>
          </a:xfrm>
        </p:spPr>
        <p:txBody>
          <a:bodyPr vert="horz" lIns="91440" tIns="45720" rIns="91440" bIns="45720" rtlCol="0" anchor="t">
            <a:noAutofit/>
          </a:bodyPr>
          <a:lstStyle/>
          <a:p>
            <a:pPr marR="3175">
              <a:lnSpc>
                <a:spcPct val="100000"/>
              </a:lnSpc>
              <a:spcBef>
                <a:spcPts val="300"/>
              </a:spcBef>
              <a:spcAft>
                <a:spcPts val="300"/>
              </a:spcAft>
              <a:buNone/>
            </a:pPr>
            <a:endParaRPr lang="en-US" sz="2000" dirty="0">
              <a:latin typeface="Times New Roman"/>
              <a:ea typeface="Tahoma"/>
              <a:cs typeface="Tahoma"/>
            </a:endParaRPr>
          </a:p>
          <a:p>
            <a:pPr marR="3175">
              <a:lnSpc>
                <a:spcPct val="100000"/>
              </a:lnSpc>
              <a:spcBef>
                <a:spcPts val="300"/>
              </a:spcBef>
              <a:spcAft>
                <a:spcPts val="300"/>
              </a:spcAft>
            </a:pPr>
            <a:r>
              <a:rPr lang="en-US" sz="2000" dirty="0">
                <a:solidFill>
                  <a:srgbClr val="000000"/>
                </a:solidFill>
                <a:latin typeface="Times New Roman"/>
                <a:cs typeface="Times New Roman"/>
              </a:rPr>
              <a:t>Used by selection boards</a:t>
            </a:r>
            <a:endParaRPr lang="en-US" sz="2000">
              <a:latin typeface="Times New Roman"/>
              <a:ea typeface="Tahoma"/>
              <a:cs typeface="Times New Roman"/>
            </a:endParaRPr>
          </a:p>
          <a:p>
            <a:pPr>
              <a:lnSpc>
                <a:spcPct val="100000"/>
              </a:lnSpc>
              <a:spcBef>
                <a:spcPts val="300"/>
              </a:spcBef>
              <a:spcAft>
                <a:spcPts val="300"/>
              </a:spcAft>
            </a:pPr>
            <a:r>
              <a:rPr lang="en-US" sz="2000" dirty="0">
                <a:solidFill>
                  <a:srgbClr val="000000"/>
                </a:solidFill>
                <a:latin typeface="Times New Roman"/>
                <a:cs typeface="Times New Roman"/>
              </a:rPr>
              <a:t>PSR Contains</a:t>
            </a:r>
            <a:endParaRPr lang="en-US" sz="2000">
              <a:latin typeface="Times New Roman"/>
              <a:ea typeface="Tahoma"/>
              <a:cs typeface="Times New Roman"/>
            </a:endParaRPr>
          </a:p>
          <a:p>
            <a:pPr marL="685800" lvl="2">
              <a:lnSpc>
                <a:spcPct val="100000"/>
              </a:lnSpc>
              <a:spcBef>
                <a:spcPts val="300"/>
              </a:spcBef>
              <a:spcAft>
                <a:spcPts val="300"/>
              </a:spcAft>
            </a:pPr>
            <a:r>
              <a:rPr lang="en-US" dirty="0">
                <a:solidFill>
                  <a:srgbClr val="000000"/>
                </a:solidFill>
                <a:latin typeface="Times New Roman"/>
                <a:cs typeface="Times New Roman"/>
              </a:rPr>
              <a:t>Rate/Retention Data</a:t>
            </a:r>
            <a:endParaRPr lang="en-US">
              <a:latin typeface="Times New Roman"/>
              <a:ea typeface="Tahoma"/>
              <a:cs typeface="Times New Roman"/>
            </a:endParaRPr>
          </a:p>
          <a:p>
            <a:pPr marL="685800" lvl="2">
              <a:lnSpc>
                <a:spcPct val="100000"/>
              </a:lnSpc>
              <a:spcBef>
                <a:spcPts val="300"/>
              </a:spcBef>
              <a:spcAft>
                <a:spcPts val="300"/>
              </a:spcAft>
            </a:pPr>
            <a:r>
              <a:rPr lang="en-US" dirty="0">
                <a:solidFill>
                  <a:srgbClr val="000000"/>
                </a:solidFill>
                <a:latin typeface="Times New Roman"/>
                <a:cs typeface="Times New Roman"/>
              </a:rPr>
              <a:t>NECs/Educational Info</a:t>
            </a:r>
            <a:endParaRPr lang="en-US">
              <a:latin typeface="Times New Roman"/>
              <a:ea typeface="Tahoma"/>
              <a:cs typeface="Times New Roman"/>
            </a:endParaRPr>
          </a:p>
          <a:p>
            <a:pPr marL="685800" lvl="2">
              <a:lnSpc>
                <a:spcPct val="100000"/>
              </a:lnSpc>
              <a:spcBef>
                <a:spcPts val="300"/>
              </a:spcBef>
              <a:spcAft>
                <a:spcPts val="300"/>
              </a:spcAft>
            </a:pPr>
            <a:r>
              <a:rPr lang="en-US" dirty="0">
                <a:solidFill>
                  <a:srgbClr val="000000"/>
                </a:solidFill>
                <a:latin typeface="Times New Roman"/>
                <a:cs typeface="Times New Roman"/>
              </a:rPr>
              <a:t>Duty Station Info</a:t>
            </a:r>
            <a:endParaRPr lang="en-US">
              <a:latin typeface="Times New Roman"/>
              <a:ea typeface="Tahoma"/>
              <a:cs typeface="Times New Roman"/>
            </a:endParaRPr>
          </a:p>
          <a:p>
            <a:pPr marL="685800" lvl="2">
              <a:lnSpc>
                <a:spcPct val="100000"/>
              </a:lnSpc>
              <a:spcBef>
                <a:spcPts val="300"/>
              </a:spcBef>
              <a:spcAft>
                <a:spcPts val="300"/>
              </a:spcAft>
            </a:pPr>
            <a:r>
              <a:rPr lang="en-US" dirty="0">
                <a:solidFill>
                  <a:srgbClr val="000000"/>
                </a:solidFill>
                <a:latin typeface="Times New Roman"/>
                <a:cs typeface="Times New Roman"/>
              </a:rPr>
              <a:t>Personal Awards</a:t>
            </a:r>
            <a:endParaRPr lang="en-US">
              <a:latin typeface="Times New Roman"/>
              <a:ea typeface="Tahoma"/>
              <a:cs typeface="Times New Roman"/>
            </a:endParaRPr>
          </a:p>
          <a:p>
            <a:pPr marL="685800" lvl="2">
              <a:lnSpc>
                <a:spcPct val="100000"/>
              </a:lnSpc>
              <a:spcBef>
                <a:spcPts val="300"/>
              </a:spcBef>
              <a:spcAft>
                <a:spcPts val="300"/>
              </a:spcAft>
            </a:pPr>
            <a:r>
              <a:rPr lang="en-US" dirty="0">
                <a:solidFill>
                  <a:srgbClr val="000000"/>
                </a:solidFill>
                <a:latin typeface="Times New Roman"/>
                <a:cs typeface="Times New Roman"/>
              </a:rPr>
              <a:t>Evaluation Data</a:t>
            </a:r>
            <a:endParaRPr lang="en-US">
              <a:latin typeface="Times New Roman"/>
              <a:ea typeface="Tahoma"/>
              <a:cs typeface="Times New Roman"/>
            </a:endParaRPr>
          </a:p>
          <a:p>
            <a:pPr marL="685800" lvl="2">
              <a:lnSpc>
                <a:spcPct val="100000"/>
              </a:lnSpc>
              <a:spcBef>
                <a:spcPts val="300"/>
              </a:spcBef>
              <a:spcAft>
                <a:spcPts val="300"/>
              </a:spcAft>
            </a:pPr>
            <a:r>
              <a:rPr lang="en-US" dirty="0">
                <a:solidFill>
                  <a:srgbClr val="000000"/>
                </a:solidFill>
                <a:latin typeface="Times New Roman"/>
                <a:cs typeface="Times New Roman"/>
              </a:rPr>
              <a:t>Professional and Performance History</a:t>
            </a:r>
            <a:endParaRPr lang="en-US">
              <a:latin typeface="Times New Roman"/>
              <a:ea typeface="Tahoma"/>
              <a:cs typeface="Times New Roman"/>
            </a:endParaRPr>
          </a:p>
          <a:p>
            <a:pPr>
              <a:lnSpc>
                <a:spcPct val="100000"/>
              </a:lnSpc>
              <a:spcBef>
                <a:spcPts val="300"/>
              </a:spcBef>
              <a:spcAft>
                <a:spcPts val="300"/>
              </a:spcAft>
            </a:pPr>
            <a:r>
              <a:rPr lang="en-US" sz="2000" dirty="0">
                <a:solidFill>
                  <a:srgbClr val="000000"/>
                </a:solidFill>
                <a:latin typeface="Times New Roman"/>
                <a:ea typeface="Tahoma"/>
                <a:cs typeface="Tahoma"/>
              </a:rPr>
              <a:t>Can be found in </a:t>
            </a:r>
            <a:r>
              <a:rPr lang="en-US" sz="2000" err="1">
                <a:solidFill>
                  <a:srgbClr val="000000"/>
                </a:solidFill>
                <a:latin typeface="Times New Roman"/>
                <a:ea typeface="Tahoma"/>
                <a:cs typeface="Tahoma"/>
              </a:rPr>
              <a:t>Bupers</a:t>
            </a:r>
            <a:r>
              <a:rPr lang="en-US" sz="2000" dirty="0">
                <a:solidFill>
                  <a:srgbClr val="000000"/>
                </a:solidFill>
                <a:latin typeface="Times New Roman"/>
                <a:ea typeface="Tahoma"/>
                <a:cs typeface="Tahoma"/>
              </a:rPr>
              <a:t> Online website</a:t>
            </a:r>
          </a:p>
          <a:p>
            <a:pPr lvl="1">
              <a:lnSpc>
                <a:spcPct val="100000"/>
              </a:lnSpc>
              <a:spcBef>
                <a:spcPts val="300"/>
              </a:spcBef>
              <a:spcAft>
                <a:spcPts val="300"/>
              </a:spcAft>
            </a:pPr>
            <a:r>
              <a:rPr lang="en-US" sz="2000" dirty="0">
                <a:solidFill>
                  <a:srgbClr val="000000"/>
                </a:solidFill>
                <a:latin typeface="Times New Roman"/>
                <a:ea typeface="Tahoma"/>
                <a:cs typeface="Tahoma"/>
              </a:rPr>
              <a:t> https://www.bol.navy.mil/bam/</a:t>
            </a:r>
            <a:endParaRPr lang="en-US" sz="2000" dirty="0">
              <a:solidFill>
                <a:srgbClr val="FFFF00"/>
              </a:solidFill>
              <a:latin typeface="Times New Roman"/>
              <a:ea typeface="Tahoma"/>
              <a:cs typeface="Tahoma"/>
            </a:endParaRPr>
          </a:p>
        </p:txBody>
      </p:sp>
    </p:spTree>
    <p:extLst>
      <p:ext uri="{BB962C8B-B14F-4D97-AF65-F5344CB8AC3E}">
        <p14:creationId xmlns:p14="http://schemas.microsoft.com/office/powerpoint/2010/main" val="37042489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7B2727AD1366E48A3C341A92A39677A" ma:contentTypeVersion="3" ma:contentTypeDescription="Create a new document." ma:contentTypeScope="" ma:versionID="aa4f8122a2d469bd63a3ddaea1e9f398">
  <xsd:schema xmlns:xsd="http://www.w3.org/2001/XMLSchema" xmlns:xs="http://www.w3.org/2001/XMLSchema" xmlns:p="http://schemas.microsoft.com/office/2006/metadata/properties" xmlns:ns2="0caf38a1-3a1c-4f86-b30f-ec0eec563c4d" targetNamespace="http://schemas.microsoft.com/office/2006/metadata/properties" ma:root="true" ma:fieldsID="7a4888f717ccd471d270bfd4b045b54d" ns2:_="">
    <xsd:import namespace="0caf38a1-3a1c-4f86-b30f-ec0eec563c4d"/>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af38a1-3a1c-4f86-b30f-ec0eec563c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8BC4043-EDCF-4506-BD98-F5E4081A7FA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af38a1-3a1c-4f86-b30f-ec0eec563c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9EB85CC-DF1D-4528-9AB2-1C106D3B93F4}">
  <ds:schemaRefs>
    <ds:schemaRef ds:uri="http://schemas.microsoft.com/office/infopath/2007/PartnerControls"/>
    <ds:schemaRef ds:uri="http://purl.org/dc/dcmitype/"/>
    <ds:schemaRef ds:uri="http://schemas.openxmlformats.org/package/2006/metadata/core-properties"/>
    <ds:schemaRef ds:uri="http://schemas.microsoft.com/office/2006/metadata/properties"/>
    <ds:schemaRef ds:uri="http://www.w3.org/XML/1998/namespace"/>
    <ds:schemaRef ds:uri="0caf38a1-3a1c-4f86-b30f-ec0eec563c4d"/>
    <ds:schemaRef ds:uri="http://schemas.microsoft.com/office/2006/documentManagement/types"/>
    <ds:schemaRef ds:uri="http://purl.org/dc/elements/1.1/"/>
    <ds:schemaRef ds:uri="http://purl.org/dc/terms/"/>
  </ds:schemaRefs>
</ds:datastoreItem>
</file>

<file path=customXml/itemProps3.xml><?xml version="1.0" encoding="utf-8"?>
<ds:datastoreItem xmlns:ds="http://schemas.openxmlformats.org/officeDocument/2006/customXml" ds:itemID="{DC49A2DD-98F2-4B04-9E46-63DF24CC5F4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53</TotalTime>
  <Words>1346</Words>
  <Application>Microsoft Office PowerPoint</Application>
  <PresentationFormat>Widescreen</PresentationFormat>
  <Paragraphs>176</Paragraphs>
  <Slides>13</Slides>
  <Notes>10</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13</vt:i4>
      </vt:variant>
    </vt:vector>
  </HeadingPairs>
  <TitlesOfParts>
    <vt:vector size="24" baseType="lpstr">
      <vt:lpstr>Aptos</vt:lpstr>
      <vt:lpstr>Aptos Display</vt:lpstr>
      <vt:lpstr>Arial</vt:lpstr>
      <vt:lpstr>Calibri</vt:lpstr>
      <vt:lpstr>Segoe UI</vt:lpstr>
      <vt:lpstr>Tahoma</vt:lpstr>
      <vt:lpstr>Times New Roman</vt:lpstr>
      <vt:lpstr>Wingdings</vt:lpstr>
      <vt:lpstr>Wingdings,Sans-Serif</vt:lpstr>
      <vt:lpstr>Office Theme</vt:lpstr>
      <vt:lpstr>1_Office Theme</vt:lpstr>
      <vt:lpstr>PowerPoint Presentation</vt:lpstr>
      <vt:lpstr>Enabling Objectives</vt:lpstr>
      <vt:lpstr>References</vt:lpstr>
      <vt:lpstr> Common ESR and OMPF Pages    </vt:lpstr>
      <vt:lpstr>OMPF Change Requests</vt:lpstr>
      <vt:lpstr>Submission of NSIPS and ESR to OMPF</vt:lpstr>
      <vt:lpstr> Board for Correction of Naval Records  (BCNR)</vt:lpstr>
      <vt:lpstr> Board for Correction of Naval Records  (cont.)</vt:lpstr>
      <vt:lpstr> Performance Summary Record  (PSR)</vt:lpstr>
      <vt:lpstr>DEPT/DIV CC Responsibilities</vt:lpstr>
      <vt:lpstr> Knowledge Check  </vt:lpstr>
      <vt:lpstr>Summary and Review</vt:lpstr>
      <vt:lpstr>PowerPoint Presentation</vt:lpstr>
    </vt:vector>
  </TitlesOfParts>
  <Company>HPES NMCI NGEN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 ESR AND OMPF</dc:title>
  <dc:creator>BUPERS</dc:creator>
  <cp:lastModifiedBy>Williams, Shanita A (Nita) SCPO USN CHNAVPERS MIL TN (USA)</cp:lastModifiedBy>
  <cp:revision>107</cp:revision>
  <dcterms:created xsi:type="dcterms:W3CDTF">2025-06-01T00:52:09Z</dcterms:created>
  <dcterms:modified xsi:type="dcterms:W3CDTF">2025-12-08T16:22:24Z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0x010100E7B2727AD1366E48A3C341A92A39677A</vt:lpwstr>
  </property>
</Properties>
</file>